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7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8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6" r:id="rId1"/>
    <p:sldMasterId id="2147483683" r:id="rId2"/>
    <p:sldMasterId id="2147483701" r:id="rId3"/>
    <p:sldMasterId id="2147483718" r:id="rId4"/>
    <p:sldMasterId id="2147483737" r:id="rId5"/>
    <p:sldMasterId id="2147483751" r:id="rId6"/>
    <p:sldMasterId id="2147483779" r:id="rId7"/>
    <p:sldMasterId id="2147483796" r:id="rId8"/>
    <p:sldMasterId id="2147483813" r:id="rId9"/>
  </p:sldMasterIdLst>
  <p:notesMasterIdLst>
    <p:notesMasterId r:id="rId31"/>
  </p:notesMasterIdLst>
  <p:sldIdLst>
    <p:sldId id="754" r:id="rId10"/>
    <p:sldId id="885" r:id="rId11"/>
    <p:sldId id="889" r:id="rId12"/>
    <p:sldId id="891" r:id="rId13"/>
    <p:sldId id="894" r:id="rId14"/>
    <p:sldId id="883" r:id="rId15"/>
    <p:sldId id="890" r:id="rId16"/>
    <p:sldId id="258" r:id="rId17"/>
    <p:sldId id="835" r:id="rId18"/>
    <p:sldId id="855" r:id="rId19"/>
    <p:sldId id="854" r:id="rId20"/>
    <p:sldId id="884" r:id="rId21"/>
    <p:sldId id="857" r:id="rId22"/>
    <p:sldId id="858" r:id="rId23"/>
    <p:sldId id="859" r:id="rId24"/>
    <p:sldId id="887" r:id="rId25"/>
    <p:sldId id="888" r:id="rId26"/>
    <p:sldId id="893" r:id="rId27"/>
    <p:sldId id="785" r:id="rId28"/>
    <p:sldId id="881" r:id="rId29"/>
    <p:sldId id="75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 He" initials="KH" lastIdx="1" clrIdx="0">
    <p:extLst>
      <p:ext uri="{19B8F6BF-5375-455C-9EA6-DF929625EA0E}">
        <p15:presenceInfo xmlns:p15="http://schemas.microsoft.com/office/powerpoint/2012/main" userId="S-1-5-21-1836665704-927087201-883519231-6405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638DB-EEB7-4A5B-8470-B29CDFFB916B}" type="datetimeFigureOut">
              <a:rPr lang="en-US" smtClean="0"/>
              <a:t>9/19/2020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F3F93-D077-42D4-B1E7-4AD8922BF7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8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67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6e22569b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6e22569b5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Deep Learning is fueling the growth of applications in smart cities. Developers are increasingly using Deep Learning for computer vision applications. Public repositories and model zoos have popped up.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Using pre trained models is a popular approach but these models are not the most accurate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Also they have not been optimized for GPU utilization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One of the biggest challenges is the memory footprint. Large data produces large models and reducing the size of model so that it can fit on a smaller edge device is not just trending but imperative.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Having optimized pre-trained deep learning models and a toolkit to tweak those models is a desirable solution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15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6e22569b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6e22569b5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Deep Learning is fueling the growth of applications in smart cities. Developers are increasingly using Deep Learning for computer vision applications. Public repositories and model zoos have popped up.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Using pre trained models is a popular approach but these models are not the most accurate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Also they have not been optimized for GPU utilization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One of the biggest challenges is the memory footprint. Large data produces large models and reducing the size of model so that it can fit on a smaller edge device is not just trending but imperative.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Having optimized pre-trained deep learning models and a toolkit to tweak those models is a desirable solution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57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6e22569b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6e22569b5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Deep Learning is fueling the growth of applications in smart cities. Developers are increasingly using Deep Learning for computer vision applications. Public repositories and model zoos have popped up.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Using pre trained models is a popular approach but these models are not the most accurate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Also they have not been optimized for GPU utilization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One of the biggest challenges is the memory footprint. Large data produces large models and reducing the size of model so that it can fit on a smaller edge device is not just trending but imperative.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Having optimized pre-trained deep learning models and a toolkit to tweak those models is a desirable solution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3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6e22569b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6e22569b5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Deep Learning is fueling the growth of applications in smart cities. Developers are increasingly using Deep Learning for computer vision applications. Public repositories and model zoos have popped up.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Using pre trained models is a popular approach but these models are not the most accurate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Also they have not been optimized for GPU utilization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One of the biggest challenges is the memory footprint. Large data produces large models and reducing the size of model so that it can fit on a smaller edge device is not just trending but imperative.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Having optimized pre-trained deep learning models and a toolkit to tweak those models is a desirable solution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375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6e22569b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6e22569b5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Deep Learning is fueling the growth of applications in smart cities. Developers are increasingly using Deep Learning for computer vision applications. Public repositories and model zoos have popped up.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Using pre trained models is a popular approach but these models are not the most accurate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Also they have not been optimized for GPU utilization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One of the biggest challenges is the memory footprint. Large data produces large models and reducing the size of model so that it can fit on a smaller edge device is not just trending but imperative.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Having optimized pre-trained deep learning models and a toolkit to tweak those models is a desirable solution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7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0"/>
            <a:ext cx="1063158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>
                  <a:outerShdw blurRad="114300" dist="50800" dir="2700000" sx="108000" sy="108000" algn="tl">
                    <a:srgbClr val="000000">
                      <a:alpha val="69000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E6B0E-0ADE-4545-99DE-33F243C911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2" y="3577295"/>
            <a:ext cx="2444399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1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23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0"/>
          <p:cNvSpPr txBox="1">
            <a:spLocks noGrp="1"/>
          </p:cNvSpPr>
          <p:nvPr>
            <p:ph type="title"/>
          </p:nvPr>
        </p:nvSpPr>
        <p:spPr>
          <a:xfrm>
            <a:off x="553720" y="81936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130"/>
          <p:cNvSpPr txBox="1">
            <a:spLocks noGrp="1"/>
          </p:cNvSpPr>
          <p:nvPr>
            <p:ph type="body" idx="1"/>
          </p:nvPr>
        </p:nvSpPr>
        <p:spPr>
          <a:xfrm>
            <a:off x="574167" y="2336705"/>
            <a:ext cx="11054000" cy="4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4872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4" name="Google Shape;564;p130"/>
          <p:cNvSpPr txBox="1">
            <a:spLocks noGrp="1"/>
          </p:cNvSpPr>
          <p:nvPr>
            <p:ph type="body" idx="2"/>
          </p:nvPr>
        </p:nvSpPr>
        <p:spPr>
          <a:xfrm>
            <a:off x="553720" y="1399481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304792" algn="ctr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304792" algn="ctr" rtl="0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433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31"/>
          <p:cNvSpPr txBox="1">
            <a:spLocks noGrp="1"/>
          </p:cNvSpPr>
          <p:nvPr>
            <p:ph type="title"/>
          </p:nvPr>
        </p:nvSpPr>
        <p:spPr>
          <a:xfrm>
            <a:off x="553720" y="81936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131"/>
          <p:cNvSpPr txBox="1">
            <a:spLocks noGrp="1"/>
          </p:cNvSpPr>
          <p:nvPr>
            <p:ph type="body" idx="1"/>
          </p:nvPr>
        </p:nvSpPr>
        <p:spPr>
          <a:xfrm>
            <a:off x="574167" y="2336705"/>
            <a:ext cx="11054000" cy="4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979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8945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•"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809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4872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8" name="Google Shape;568;p131"/>
          <p:cNvSpPr txBox="1">
            <a:spLocks noGrp="1"/>
          </p:cNvSpPr>
          <p:nvPr>
            <p:ph type="body" idx="2"/>
          </p:nvPr>
        </p:nvSpPr>
        <p:spPr>
          <a:xfrm>
            <a:off x="553720" y="1399481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304792" algn="ctr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304792" algn="ctr" rtl="0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40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2"/>
          <p:cNvSpPr txBox="1">
            <a:spLocks noGrp="1"/>
          </p:cNvSpPr>
          <p:nvPr>
            <p:ph type="title"/>
          </p:nvPr>
        </p:nvSpPr>
        <p:spPr>
          <a:xfrm>
            <a:off x="576924" y="1998433"/>
            <a:ext cx="4671600" cy="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132"/>
          <p:cNvSpPr txBox="1">
            <a:spLocks noGrp="1"/>
          </p:cNvSpPr>
          <p:nvPr>
            <p:ph type="body" idx="1"/>
          </p:nvPr>
        </p:nvSpPr>
        <p:spPr>
          <a:xfrm>
            <a:off x="576924" y="3412865"/>
            <a:ext cx="4658800" cy="2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4872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2" name="Google Shape;572;p132"/>
          <p:cNvSpPr txBox="1">
            <a:spLocks noGrp="1"/>
          </p:cNvSpPr>
          <p:nvPr>
            <p:ph type="body" idx="2"/>
          </p:nvPr>
        </p:nvSpPr>
        <p:spPr>
          <a:xfrm>
            <a:off x="576924" y="2609331"/>
            <a:ext cx="46716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22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304792" algn="ctr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304792" algn="ctr" rtl="0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3" name="Google Shape;573;p132"/>
          <p:cNvSpPr/>
          <p:nvPr/>
        </p:nvSpPr>
        <p:spPr>
          <a:xfrm>
            <a:off x="10706680" y="6333239"/>
            <a:ext cx="1485200" cy="5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07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33"/>
          <p:cNvSpPr txBox="1">
            <a:spLocks noGrp="1"/>
          </p:cNvSpPr>
          <p:nvPr>
            <p:ph type="title"/>
          </p:nvPr>
        </p:nvSpPr>
        <p:spPr>
          <a:xfrm>
            <a:off x="553720" y="81936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8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3" y="429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34"/>
          <p:cNvSpPr txBox="1">
            <a:spLocks noGrp="1"/>
          </p:cNvSpPr>
          <p:nvPr>
            <p:ph type="title"/>
          </p:nvPr>
        </p:nvSpPr>
        <p:spPr>
          <a:xfrm>
            <a:off x="553720" y="81936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3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3477" y="1011421"/>
            <a:ext cx="2845047" cy="253344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35"/>
          <p:cNvSpPr txBox="1">
            <a:spLocks noGrp="1"/>
          </p:cNvSpPr>
          <p:nvPr>
            <p:ph type="title"/>
          </p:nvPr>
        </p:nvSpPr>
        <p:spPr>
          <a:xfrm>
            <a:off x="553720" y="4238225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4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135"/>
          <p:cNvSpPr txBox="1">
            <a:spLocks noGrp="1"/>
          </p:cNvSpPr>
          <p:nvPr>
            <p:ph type="body" idx="1"/>
          </p:nvPr>
        </p:nvSpPr>
        <p:spPr>
          <a:xfrm>
            <a:off x="553720" y="4976673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6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304792" algn="ctr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304792" algn="ctr" rtl="0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486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Video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3" y="43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36"/>
          <p:cNvSpPr txBox="1">
            <a:spLocks noGrp="1"/>
          </p:cNvSpPr>
          <p:nvPr>
            <p:ph type="title"/>
          </p:nvPr>
        </p:nvSpPr>
        <p:spPr>
          <a:xfrm>
            <a:off x="1726108" y="5947368"/>
            <a:ext cx="8739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67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242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38"/>
          <p:cNvSpPr txBox="1">
            <a:spLocks noGrp="1"/>
          </p:cNvSpPr>
          <p:nvPr>
            <p:ph type="title"/>
          </p:nvPr>
        </p:nvSpPr>
        <p:spPr>
          <a:xfrm>
            <a:off x="553720" y="5743859"/>
            <a:ext cx="11084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04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61960"/>
                </a:srgbClr>
              </a:gs>
              <a:gs pos="69000">
                <a:srgbClr val="000000">
                  <a:alpha val="76862"/>
                </a:srgbClr>
              </a:gs>
              <a:gs pos="100000">
                <a:srgbClr val="000000">
                  <a:alpha val="7686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5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7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BB2B89-A188-424D-BC1A-0F1E6AAFB2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chemeClr val="tx2"/>
              </a:gs>
              <a:gs pos="100000">
                <a:schemeClr val="tx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30B93-2066-4756-9A64-95D6D6D9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7202" y="0"/>
            <a:ext cx="12144798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CF0D0C-244C-43F2-84C6-B0E4681A11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701" y="3370588"/>
            <a:ext cx="2245202" cy="777866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1"/>
            <a:ext cx="882185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21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5405DD-F5A5-4FE4-88AC-C1AE189CE3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94F91-B6AF-4D14-9E16-2BF435C9D356}"/>
              </a:ext>
            </a:extLst>
          </p:cNvPr>
          <p:cNvSpPr txBox="1"/>
          <p:nvPr userDrawn="1"/>
        </p:nvSpPr>
        <p:spPr>
          <a:xfrm>
            <a:off x="535158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4F920-3A08-4ADA-95E0-21F6AAF8AE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47205" y="0"/>
            <a:ext cx="12144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1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7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88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03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1988" indent="-253994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81" indent="-253994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5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7"/>
            <a:ext cx="11054080" cy="4132139"/>
          </a:xfrm>
        </p:spPr>
        <p:txBody>
          <a:bodyPr/>
          <a:lstStyle>
            <a:lvl1pPr marL="255760" indent="-25576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82" indent="-25399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36" indent="-18873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1988" indent="-253994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81" indent="-253994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8F27B7-234E-4E92-B7B6-BAC42DFCF112}"/>
              </a:ext>
            </a:extLst>
          </p:cNvPr>
          <p:cNvSpPr/>
          <p:nvPr userDrawn="1"/>
        </p:nvSpPr>
        <p:spPr>
          <a:xfrm>
            <a:off x="186981" y="6417618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51551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7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88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03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1988" indent="-253994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81" indent="-253994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8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30813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899002" y="6321966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88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03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1988" indent="-253994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81" indent="-253994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894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5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5" y="3412867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88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03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1988" indent="-253994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81" indent="-253994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1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1013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248F02-9AF6-4988-AD7F-E5038727CECF}"/>
              </a:ext>
            </a:extLst>
          </p:cNvPr>
          <p:cNvSpPr/>
          <p:nvPr userDrawn="1"/>
        </p:nvSpPr>
        <p:spPr>
          <a:xfrm>
            <a:off x="0" y="-1"/>
            <a:ext cx="398216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D7E67-D4DA-4279-91E8-6C3A4576F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7338"/>
          <a:stretch/>
        </p:blipFill>
        <p:spPr>
          <a:xfrm>
            <a:off x="0" y="0"/>
            <a:ext cx="398216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4FF350-1538-46D4-A069-749DBD3BB8F4}"/>
              </a:ext>
            </a:extLst>
          </p:cNvPr>
          <p:cNvSpPr/>
          <p:nvPr userDrawn="1"/>
        </p:nvSpPr>
        <p:spPr>
          <a:xfrm>
            <a:off x="0" y="0"/>
            <a:ext cx="3982166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3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822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02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D6F9D2-9DA4-4A8E-865E-FD0D3AA4B1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B5CD8-8200-472A-A765-CBE2ACCE6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9CC569-B8CF-4294-AB88-83138C399E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48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7" y="1011420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4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36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B3FCC-857C-4BB0-AC02-602B943353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5497F-04FC-4DB1-B2FD-3F9FF4E03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07"/>
          <a:stretch/>
        </p:blipFill>
        <p:spPr>
          <a:xfrm>
            <a:off x="0" y="0"/>
            <a:ext cx="1146375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5F3D02-4C9F-4008-B7D4-F5373C5B55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3" y="4586025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013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8" y="1011421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81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9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73025-04FC-4B19-82E1-08E8CC136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36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43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1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96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7D429D-D3E8-4CFC-9B25-F4CB6088DB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12A73-1EA7-4431-AFFF-AC278C796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BA6AB9-0EDE-468E-922B-D5CD18628C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1323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DINPro-Regular" panose="02000503030000020004" pitchFamily="50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0"/>
            <a:ext cx="1063158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>
                  <a:outerShdw blurRad="114300" dist="50800" dir="2700000" sx="108000" sy="108000" algn="tl">
                    <a:srgbClr val="000000">
                      <a:alpha val="69000"/>
                    </a:srgbClr>
                  </a:outerShdw>
                </a:effectLst>
                <a:latin typeface="DINPro-Regular" panose="0200050303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E6B0E-0ADE-4545-99DE-33F243C911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2" y="3577295"/>
            <a:ext cx="2444399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6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" y="5274691"/>
            <a:ext cx="3840828" cy="8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71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86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" y="430"/>
            <a:ext cx="12190476" cy="685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04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DINPro-Regular" panose="02000503030000020004" pitchFamily="50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5666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48" y="6477644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6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6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1"/>
            <a:ext cx="3982174" cy="68579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982174" y="-1"/>
            <a:ext cx="0" cy="685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13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69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77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4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7" y="1011420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4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597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" y="430"/>
            <a:ext cx="12190476" cy="685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961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9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5888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19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3FE594-43AC-4A53-A94E-982772948A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1142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89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8566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0"/>
            <a:ext cx="1063158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>
                  <a:outerShdw blurRad="114300" dist="50800" dir="2700000" sx="108000" sy="108000" algn="tl">
                    <a:srgbClr val="000000">
                      <a:alpha val="69000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E6B0E-0ADE-4545-99DE-33F243C911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2" y="3577295"/>
            <a:ext cx="2444399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" y="5274691"/>
            <a:ext cx="3840828" cy="8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6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38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" y="5274691"/>
            <a:ext cx="3840828" cy="8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6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35597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48" y="6477644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150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18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1"/>
            <a:ext cx="3982174" cy="68579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982174" y="-1"/>
            <a:ext cx="0" cy="685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70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6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4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07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7" y="1011420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4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17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" y="430"/>
            <a:ext cx="12190476" cy="685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7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65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6500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89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670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1_CONFIDENTIAL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28"/>
          <p:cNvSpPr txBox="1">
            <a:spLocks noGrp="1"/>
          </p:cNvSpPr>
          <p:nvPr>
            <p:ph type="title"/>
          </p:nvPr>
        </p:nvSpPr>
        <p:spPr>
          <a:xfrm>
            <a:off x="553720" y="81936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128"/>
          <p:cNvSpPr txBox="1">
            <a:spLocks noGrp="1"/>
          </p:cNvSpPr>
          <p:nvPr>
            <p:ph type="body" idx="1"/>
          </p:nvPr>
        </p:nvSpPr>
        <p:spPr>
          <a:xfrm>
            <a:off x="574167" y="2336705"/>
            <a:ext cx="11054000" cy="4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4872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5" name="Google Shape;555;p128"/>
          <p:cNvSpPr txBox="1">
            <a:spLocks noGrp="1"/>
          </p:cNvSpPr>
          <p:nvPr>
            <p:ph type="body" idx="2"/>
          </p:nvPr>
        </p:nvSpPr>
        <p:spPr>
          <a:xfrm>
            <a:off x="553720" y="1399481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304792" algn="ctr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304792" algn="ctr" rtl="0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6" name="Google Shape;556;p128"/>
          <p:cNvSpPr/>
          <p:nvPr/>
        </p:nvSpPr>
        <p:spPr>
          <a:xfrm>
            <a:off x="186981" y="6417617"/>
            <a:ext cx="3070000" cy="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50767" rIns="101600" bIns="50767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Trebuchet MS"/>
              <a:buNone/>
            </a:pPr>
            <a:r>
              <a:rPr lang="en" sz="8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23994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BB2B89-A188-424D-BC1A-0F1E6AAFB2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chemeClr val="tx2"/>
              </a:gs>
              <a:gs pos="100000">
                <a:schemeClr val="tx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30B93-2066-4756-9A64-95D6D6D9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7202" y="0"/>
            <a:ext cx="12144798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CF0D0C-244C-43F2-84C6-B0E4681A11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701" y="3370588"/>
            <a:ext cx="2245202" cy="777866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0"/>
            <a:ext cx="882185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375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5405DD-F5A5-4FE4-88AC-C1AE189CE3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94F91-B6AF-4D14-9E16-2BF435C9D356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Font typeface="Arial"/>
              <a:buNone/>
            </a:pPr>
            <a:r>
              <a:rPr lang="en-US" sz="2222" kern="0" dirty="0">
                <a:solidFill>
                  <a:srgbClr val="76B900"/>
                </a:solidFill>
                <a:sym typeface="Arial"/>
              </a:rPr>
              <a:t>www.nvidia.com/dli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4F920-3A08-4ADA-95E0-21F6AAF8AE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47204" y="0"/>
            <a:ext cx="12144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0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2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8F27B7-234E-4E92-B7B6-BAC42DFCF112}"/>
              </a:ext>
            </a:extLst>
          </p:cNvPr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507995">
              <a:lnSpc>
                <a:spcPct val="90000"/>
              </a:lnSpc>
              <a:defRPr/>
            </a:pPr>
            <a:r>
              <a:rPr lang="en-US" sz="778" b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6388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507995">
              <a:lnSpc>
                <a:spcPct val="90000"/>
              </a:lnSpc>
              <a:defRPr/>
            </a:pPr>
            <a:r>
              <a:rPr lang="en-US" sz="778" b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51873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899001" y="6321966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14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469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24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248F02-9AF6-4988-AD7F-E5038727CECF}"/>
              </a:ext>
            </a:extLst>
          </p:cNvPr>
          <p:cNvSpPr/>
          <p:nvPr userDrawn="1"/>
        </p:nvSpPr>
        <p:spPr>
          <a:xfrm>
            <a:off x="0" y="-1"/>
            <a:ext cx="398216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D7E67-D4DA-4279-91E8-6C3A4576F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98216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4FF350-1538-46D4-A069-749DBD3BB8F4}"/>
              </a:ext>
            </a:extLst>
          </p:cNvPr>
          <p:cNvSpPr/>
          <p:nvPr userDrawn="1"/>
        </p:nvSpPr>
        <p:spPr>
          <a:xfrm>
            <a:off x="0" y="0"/>
            <a:ext cx="3982166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975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79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D6F9D2-9DA4-4A8E-865E-FD0D3AA4B1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B5CD8-8200-472A-A765-CBE2ACCE6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9CC569-B8CF-4294-AB88-83138C399E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3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B3FCC-857C-4BB0-AC02-602B943353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5497F-04FC-4DB1-B2FD-3F9FF4E03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07"/>
          <a:stretch/>
        </p:blipFill>
        <p:spPr>
          <a:xfrm>
            <a:off x="0" y="0"/>
            <a:ext cx="1146375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5F3D02-4C9F-4008-B7D4-F5373C5B55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46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7" y="1011420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4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67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73025-04FC-4B19-82E1-08E8CC136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7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0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744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7D429D-D3E8-4CFC-9B25-F4CB6088DB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12A73-1EA7-4431-AFFF-AC278C796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BA6AB9-0EDE-468E-922B-D5CD18628C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36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0099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BB2B89-A188-424D-BC1A-0F1E6AAFB2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chemeClr val="tx2"/>
              </a:gs>
              <a:gs pos="100000">
                <a:schemeClr val="tx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30B93-2066-4756-9A64-95D6D6D9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7202" y="0"/>
            <a:ext cx="12144798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CF0D0C-244C-43F2-84C6-B0E4681A11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701" y="3370588"/>
            <a:ext cx="2245202" cy="777866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0"/>
            <a:ext cx="882185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3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5405DD-F5A5-4FE4-88AC-C1AE189CE3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94F91-B6AF-4D14-9E16-2BF435C9D356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4F920-3A08-4ADA-95E0-21F6AAF8AE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47204" y="0"/>
            <a:ext cx="12144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91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12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0763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899001" y="6321966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69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184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248F02-9AF6-4988-AD7F-E5038727CECF}"/>
              </a:ext>
            </a:extLst>
          </p:cNvPr>
          <p:cNvSpPr/>
          <p:nvPr userDrawn="1"/>
        </p:nvSpPr>
        <p:spPr>
          <a:xfrm>
            <a:off x="0" y="-1"/>
            <a:ext cx="398216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D7E67-D4DA-4279-91E8-6C3A4576F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7338"/>
          <a:stretch/>
        </p:blipFill>
        <p:spPr>
          <a:xfrm>
            <a:off x="0" y="0"/>
            <a:ext cx="398216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4FF350-1538-46D4-A069-749DBD3BB8F4}"/>
              </a:ext>
            </a:extLst>
          </p:cNvPr>
          <p:cNvSpPr/>
          <p:nvPr userDrawn="1"/>
        </p:nvSpPr>
        <p:spPr>
          <a:xfrm>
            <a:off x="0" y="0"/>
            <a:ext cx="3982166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13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44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D6F9D2-9DA4-4A8E-865E-FD0D3AA4B1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B5CD8-8200-472A-A765-CBE2ACCE6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9CC569-B8CF-4294-AB88-83138C399E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96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48" y="6477644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5999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B3FCC-857C-4BB0-AC02-602B943353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5497F-04FC-4DB1-B2FD-3F9FF4E03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07"/>
          <a:stretch/>
        </p:blipFill>
        <p:spPr>
          <a:xfrm>
            <a:off x="0" y="0"/>
            <a:ext cx="1146375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5F3D02-4C9F-4008-B7D4-F5373C5B55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69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7" y="1011420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4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4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73025-04FC-4B19-82E1-08E8CC136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7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446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15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7D429D-D3E8-4CFC-9B25-F4CB6088DB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12A73-1EA7-4431-AFFF-AC278C796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BA6AB9-0EDE-468E-922B-D5CD18628C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6535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553719" y="73469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574167" y="2336704"/>
            <a:ext cx="11054000" cy="4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94" marR="0" lvl="0" indent="-44872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—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88" marR="0" lvl="1" indent="-43179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82" marR="0" lvl="2" indent="-41486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—"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76" marR="0" lvl="3" indent="-43179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70" marR="0" lvl="4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63" marR="0" lvl="5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157" marR="0" lvl="6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751" marR="0" lvl="7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345" marR="0" lvl="8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body" idx="2"/>
          </p:nvPr>
        </p:nvSpPr>
        <p:spPr>
          <a:xfrm>
            <a:off x="553719" y="1314812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94" marR="0" lvl="0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88" marR="0" lvl="1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82" marR="0" lvl="2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76" marR="0" lvl="3" indent="-304797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70" marR="0" lvl="4" indent="-304797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63" marR="0" lvl="5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157" marR="0" lvl="6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751" marR="0" lvl="7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345" marR="0" lvl="8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32170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553719" y="73469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568960" y="2336702"/>
            <a:ext cx="11054000" cy="4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94" marR="0" lvl="0" indent="-30479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88" marR="0" lvl="1" indent="-30479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82" marR="0" lvl="2" indent="-30479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76" marR="0" lvl="3" indent="-43179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70" marR="0" lvl="4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63" marR="0" lvl="5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157" marR="0" lvl="6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751" marR="0" lvl="7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345" marR="0" lvl="8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5" name="Shape 485"/>
          <p:cNvSpPr txBox="1">
            <a:spLocks noGrp="1"/>
          </p:cNvSpPr>
          <p:nvPr>
            <p:ph type="body" idx="2"/>
          </p:nvPr>
        </p:nvSpPr>
        <p:spPr>
          <a:xfrm>
            <a:off x="553719" y="1314811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94" marR="0" lvl="0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88" marR="0" lvl="1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82" marR="0" lvl="2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76" marR="0" lvl="3" indent="-304797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70" marR="0" lvl="4" indent="-304797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63" marR="0" lvl="5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157" marR="0" lvl="6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751" marR="0" lvl="7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345" marR="0" lvl="8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486" name="Shape 4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56464" y="6428245"/>
            <a:ext cx="644780" cy="229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32006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0334" r="447" b="9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7" y="2808046"/>
            <a:ext cx="1807412" cy="3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76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014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2891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125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36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899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035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92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1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909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67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1"/>
            <a:ext cx="3982174" cy="68579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982174" y="-1"/>
            <a:ext cx="0" cy="685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888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3409B37A-5F61-484D-88C8-BB8D16A224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10333" r="447" b="90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86BF40-C614-4ACE-9AFC-C2A80BDE4C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8EF2AA1-0AE5-46B2-8B9F-84D0B64B09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2" y="2808111"/>
            <a:ext cx="1806222" cy="38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535180" y="932541"/>
            <a:ext cx="9710378" cy="1092061"/>
          </a:xfrm>
        </p:spPr>
        <p:txBody>
          <a:bodyPr/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29644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718739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D47824-5351-49AB-8F67-62C901646C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33431" y="6424083"/>
            <a:ext cx="3069167" cy="2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defRPr/>
            </a:pPr>
            <a:r>
              <a:rPr lang="en-US" altLang="en-US" sz="889" b="1">
                <a:solidFill>
                  <a:schemeClr val="bg1"/>
                </a:solidFill>
                <a:latin typeface="Trebuchet MS" panose="020B0603020202020204" pitchFamily="34" charset="0"/>
              </a:rPr>
              <a:t>NVIDIA CONFIDENTIAL. DO NOT DISTRIBUTE.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033275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CF7797-0C21-4E36-B9AE-86FA64D768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034815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ACFB6B-9EE4-4ED4-B42D-0B338EA550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0799667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908FE3-B06D-412E-8DDA-5433477F7D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5467265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B8B0D1-D5E7-4F72-A1D8-BCB9AAA27D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4534383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117147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37DFD5-0CC3-4A10-AEA6-8CCB632A4D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2167A78-2C96-4E07-836F-BB864A660B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237" y="5713237"/>
            <a:ext cx="8385528" cy="11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45100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E7B082-5FFF-4566-865C-E363B6878A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312895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13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561DFB-9B79-4DAA-9627-8DBD3F7D9D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2190823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2CE89111-F73A-4296-B003-244621D85C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003372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>
            <a:extLst>
              <a:ext uri="{FF2B5EF4-FFF2-40B4-BE49-F238E27FC236}">
                <a16:creationId xmlns:a16="http://schemas.microsoft.com/office/drawing/2014/main" id="{16026723-5593-40D2-B031-86DA73133F46}"/>
              </a:ext>
            </a:extLst>
          </p:cNvPr>
          <p:cNvSpPr>
            <a:spLocks/>
          </p:cNvSpPr>
          <p:nvPr/>
        </p:nvSpPr>
        <p:spPr bwMode="auto">
          <a:xfrm>
            <a:off x="11491737" y="6540500"/>
            <a:ext cx="419806" cy="79376"/>
          </a:xfrm>
          <a:custGeom>
            <a:avLst/>
            <a:gdLst>
              <a:gd name="T0" fmla="*/ 156883 w 377825"/>
              <a:gd name="T1" fmla="*/ 0 h 71754"/>
              <a:gd name="T2" fmla="*/ 176784 w 377825"/>
              <a:gd name="T3" fmla="*/ 70298 h 71754"/>
              <a:gd name="T4" fmla="*/ 35775 w 377825"/>
              <a:gd name="T5" fmla="*/ 0 h 71754"/>
              <a:gd name="T6" fmla="*/ 0 w 377825"/>
              <a:gd name="T7" fmla="*/ 70298 h 71754"/>
              <a:gd name="T8" fmla="*/ 20053 w 377825"/>
              <a:gd name="T9" fmla="*/ 15639 h 71754"/>
              <a:gd name="T10" fmla="*/ 67899 w 377825"/>
              <a:gd name="T11" fmla="*/ 14828 h 71754"/>
              <a:gd name="T12" fmla="*/ 48596 w 377825"/>
              <a:gd name="T13" fmla="*/ 1014 h 71754"/>
              <a:gd name="T14" fmla="*/ 68048 w 377825"/>
              <a:gd name="T15" fmla="*/ 15639 h 71754"/>
              <a:gd name="T16" fmla="*/ 35775 w 377825"/>
              <a:gd name="T17" fmla="*/ 15788 h 71754"/>
              <a:gd name="T18" fmla="*/ 44462 w 377825"/>
              <a:gd name="T19" fmla="*/ 16979 h 71754"/>
              <a:gd name="T20" fmla="*/ 51498 w 377825"/>
              <a:gd name="T21" fmla="*/ 28447 h 71754"/>
              <a:gd name="T22" fmla="*/ 70954 w 377825"/>
              <a:gd name="T23" fmla="*/ 70298 h 71754"/>
              <a:gd name="T24" fmla="*/ 68048 w 377825"/>
              <a:gd name="T25" fmla="*/ 15639 h 71754"/>
              <a:gd name="T26" fmla="*/ 188912 w 377825"/>
              <a:gd name="T27" fmla="*/ 0 h 71754"/>
              <a:gd name="T28" fmla="*/ 221399 w 377825"/>
              <a:gd name="T29" fmla="*/ 70298 h 71754"/>
              <a:gd name="T30" fmla="*/ 253740 w 377825"/>
              <a:gd name="T31" fmla="*/ 55404 h 71754"/>
              <a:gd name="T32" fmla="*/ 208826 w 377825"/>
              <a:gd name="T33" fmla="*/ 15340 h 71754"/>
              <a:gd name="T34" fmla="*/ 250888 w 377825"/>
              <a:gd name="T35" fmla="*/ 11765 h 71754"/>
              <a:gd name="T36" fmla="*/ 237153 w 377825"/>
              <a:gd name="T37" fmla="*/ 2196 h 71754"/>
              <a:gd name="T38" fmla="*/ 216903 w 377825"/>
              <a:gd name="T39" fmla="*/ 0 h 71754"/>
              <a:gd name="T40" fmla="*/ 217360 w 377825"/>
              <a:gd name="T41" fmla="*/ 15340 h 71754"/>
              <a:gd name="T42" fmla="*/ 232267 w 377825"/>
              <a:gd name="T43" fmla="*/ 19901 h 71754"/>
              <a:gd name="T44" fmla="*/ 237858 w 377825"/>
              <a:gd name="T45" fmla="*/ 35297 h 71754"/>
              <a:gd name="T46" fmla="*/ 232267 w 377825"/>
              <a:gd name="T47" fmla="*/ 50767 h 71754"/>
              <a:gd name="T48" fmla="*/ 217360 w 377825"/>
              <a:gd name="T49" fmla="*/ 55404 h 71754"/>
              <a:gd name="T50" fmla="*/ 255438 w 377825"/>
              <a:gd name="T51" fmla="*/ 50899 h 71754"/>
              <a:gd name="T52" fmla="*/ 257327 w 377825"/>
              <a:gd name="T53" fmla="*/ 36042 h 71754"/>
              <a:gd name="T54" fmla="*/ 255679 w 377825"/>
              <a:gd name="T55" fmla="*/ 22228 h 71754"/>
              <a:gd name="T56" fmla="*/ 252991 w 377825"/>
              <a:gd name="T57" fmla="*/ 15340 h 71754"/>
              <a:gd name="T58" fmla="*/ 73952 w 377825"/>
              <a:gd name="T59" fmla="*/ 0 h 71754"/>
              <a:gd name="T60" fmla="*/ 125437 w 377825"/>
              <a:gd name="T61" fmla="*/ 70298 h 71754"/>
              <a:gd name="T62" fmla="*/ 111518 w 377825"/>
              <a:gd name="T63" fmla="*/ 55703 h 71754"/>
              <a:gd name="T64" fmla="*/ 148501 w 377825"/>
              <a:gd name="T65" fmla="*/ 0 h 71754"/>
              <a:gd name="T66" fmla="*/ 111518 w 377825"/>
              <a:gd name="T67" fmla="*/ 55703 h 71754"/>
              <a:gd name="T68" fmla="*/ 148501 w 377825"/>
              <a:gd name="T69" fmla="*/ 0 h 71754"/>
              <a:gd name="T70" fmla="*/ 266598 w 377825"/>
              <a:gd name="T71" fmla="*/ 0 h 71754"/>
              <a:gd name="T72" fmla="*/ 286664 w 377825"/>
              <a:gd name="T73" fmla="*/ 70298 h 71754"/>
              <a:gd name="T74" fmla="*/ 349237 w 377825"/>
              <a:gd name="T75" fmla="*/ 148 h 71754"/>
              <a:gd name="T76" fmla="*/ 294741 w 377825"/>
              <a:gd name="T77" fmla="*/ 70298 h 71754"/>
              <a:gd name="T78" fmla="*/ 318846 w 377825"/>
              <a:gd name="T79" fmla="*/ 57936 h 71754"/>
              <a:gd name="T80" fmla="*/ 367422 w 377825"/>
              <a:gd name="T81" fmla="*/ 45724 h 71754"/>
              <a:gd name="T82" fmla="*/ 335470 w 377825"/>
              <a:gd name="T83" fmla="*/ 12957 h 71754"/>
              <a:gd name="T84" fmla="*/ 349237 w 377825"/>
              <a:gd name="T85" fmla="*/ 148 h 71754"/>
              <a:gd name="T86" fmla="*/ 351777 w 377825"/>
              <a:gd name="T87" fmla="*/ 57936 h 71754"/>
              <a:gd name="T88" fmla="*/ 377228 w 377825"/>
              <a:gd name="T89" fmla="*/ 70298 h 71754"/>
              <a:gd name="T90" fmla="*/ 354348 w 377825"/>
              <a:gd name="T91" fmla="*/ 12957 h 71754"/>
              <a:gd name="T92" fmla="*/ 347586 w 377825"/>
              <a:gd name="T93" fmla="*/ 45724 h 71754"/>
              <a:gd name="T94" fmla="*/ 354348 w 377825"/>
              <a:gd name="T95" fmla="*/ 12957 h 7175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77825" h="71754">
                <a:moveTo>
                  <a:pt x="176784" y="0"/>
                </a:moveTo>
                <a:lnTo>
                  <a:pt x="156883" y="0"/>
                </a:lnTo>
                <a:lnTo>
                  <a:pt x="156883" y="71235"/>
                </a:lnTo>
                <a:lnTo>
                  <a:pt x="176784" y="71235"/>
                </a:lnTo>
                <a:lnTo>
                  <a:pt x="176784" y="0"/>
                </a:lnTo>
                <a:close/>
              </a:path>
              <a:path w="377825" h="71754">
                <a:moveTo>
                  <a:pt x="35775" y="0"/>
                </a:moveTo>
                <a:lnTo>
                  <a:pt x="0" y="0"/>
                </a:lnTo>
                <a:lnTo>
                  <a:pt x="0" y="71235"/>
                </a:lnTo>
                <a:lnTo>
                  <a:pt x="20053" y="71235"/>
                </a:lnTo>
                <a:lnTo>
                  <a:pt x="20053" y="15847"/>
                </a:lnTo>
                <a:lnTo>
                  <a:pt x="68048" y="15847"/>
                </a:lnTo>
                <a:lnTo>
                  <a:pt x="67899" y="15026"/>
                </a:lnTo>
                <a:lnTo>
                  <a:pt x="59875" y="5395"/>
                </a:lnTo>
                <a:lnTo>
                  <a:pt x="48596" y="1028"/>
                </a:lnTo>
                <a:lnTo>
                  <a:pt x="35775" y="0"/>
                </a:lnTo>
                <a:close/>
              </a:path>
              <a:path w="377825" h="71754">
                <a:moveTo>
                  <a:pt x="68048" y="15847"/>
                </a:moveTo>
                <a:lnTo>
                  <a:pt x="20053" y="15847"/>
                </a:lnTo>
                <a:lnTo>
                  <a:pt x="35775" y="15998"/>
                </a:lnTo>
                <a:lnTo>
                  <a:pt x="40868" y="15998"/>
                </a:lnTo>
                <a:lnTo>
                  <a:pt x="44462" y="17205"/>
                </a:lnTo>
                <a:lnTo>
                  <a:pt x="50139" y="23242"/>
                </a:lnTo>
                <a:lnTo>
                  <a:pt x="51498" y="28826"/>
                </a:lnTo>
                <a:lnTo>
                  <a:pt x="51498" y="71235"/>
                </a:lnTo>
                <a:lnTo>
                  <a:pt x="70954" y="71235"/>
                </a:lnTo>
                <a:lnTo>
                  <a:pt x="70954" y="31845"/>
                </a:lnTo>
                <a:lnTo>
                  <a:pt x="68048" y="15847"/>
                </a:lnTo>
                <a:close/>
              </a:path>
              <a:path w="377825" h="71754">
                <a:moveTo>
                  <a:pt x="216903" y="0"/>
                </a:moveTo>
                <a:lnTo>
                  <a:pt x="188912" y="0"/>
                </a:lnTo>
                <a:lnTo>
                  <a:pt x="188912" y="71235"/>
                </a:lnTo>
                <a:lnTo>
                  <a:pt x="221399" y="71235"/>
                </a:lnTo>
                <a:lnTo>
                  <a:pt x="232308" y="70686"/>
                </a:lnTo>
                <a:lnTo>
                  <a:pt x="253740" y="56142"/>
                </a:lnTo>
                <a:lnTo>
                  <a:pt x="208826" y="56142"/>
                </a:lnTo>
                <a:lnTo>
                  <a:pt x="208826" y="15544"/>
                </a:lnTo>
                <a:lnTo>
                  <a:pt x="252991" y="15544"/>
                </a:lnTo>
                <a:lnTo>
                  <a:pt x="250888" y="11922"/>
                </a:lnTo>
                <a:lnTo>
                  <a:pt x="244735" y="5857"/>
                </a:lnTo>
                <a:lnTo>
                  <a:pt x="237153" y="2226"/>
                </a:lnTo>
                <a:lnTo>
                  <a:pt x="227942" y="462"/>
                </a:lnTo>
                <a:lnTo>
                  <a:pt x="216903" y="0"/>
                </a:lnTo>
                <a:close/>
              </a:path>
              <a:path w="377825" h="71754">
                <a:moveTo>
                  <a:pt x="252991" y="15544"/>
                </a:moveTo>
                <a:lnTo>
                  <a:pt x="217360" y="15544"/>
                </a:lnTo>
                <a:lnTo>
                  <a:pt x="225803" y="16646"/>
                </a:lnTo>
                <a:lnTo>
                  <a:pt x="232267" y="20166"/>
                </a:lnTo>
                <a:lnTo>
                  <a:pt x="236402" y="26432"/>
                </a:lnTo>
                <a:lnTo>
                  <a:pt x="237858" y="35768"/>
                </a:lnTo>
                <a:lnTo>
                  <a:pt x="236402" y="45127"/>
                </a:lnTo>
                <a:lnTo>
                  <a:pt x="232267" y="51445"/>
                </a:lnTo>
                <a:lnTo>
                  <a:pt x="225803" y="55018"/>
                </a:lnTo>
                <a:lnTo>
                  <a:pt x="217360" y="56142"/>
                </a:lnTo>
                <a:lnTo>
                  <a:pt x="253740" y="56142"/>
                </a:lnTo>
                <a:lnTo>
                  <a:pt x="255438" y="51577"/>
                </a:lnTo>
                <a:lnTo>
                  <a:pt x="256838" y="44432"/>
                </a:lnTo>
                <a:lnTo>
                  <a:pt x="257327" y="36522"/>
                </a:lnTo>
                <a:lnTo>
                  <a:pt x="256910" y="29198"/>
                </a:lnTo>
                <a:lnTo>
                  <a:pt x="255679" y="22524"/>
                </a:lnTo>
                <a:lnTo>
                  <a:pt x="253631" y="16646"/>
                </a:lnTo>
                <a:lnTo>
                  <a:pt x="252991" y="15544"/>
                </a:lnTo>
                <a:close/>
              </a:path>
              <a:path w="377825" h="71754">
                <a:moveTo>
                  <a:pt x="95503" y="0"/>
                </a:moveTo>
                <a:lnTo>
                  <a:pt x="73952" y="0"/>
                </a:lnTo>
                <a:lnTo>
                  <a:pt x="96697" y="71235"/>
                </a:lnTo>
                <a:lnTo>
                  <a:pt x="125437" y="71235"/>
                </a:lnTo>
                <a:lnTo>
                  <a:pt x="130226" y="56445"/>
                </a:lnTo>
                <a:lnTo>
                  <a:pt x="111518" y="56445"/>
                </a:lnTo>
                <a:lnTo>
                  <a:pt x="95503" y="0"/>
                </a:lnTo>
                <a:close/>
              </a:path>
              <a:path w="377825" h="71754">
                <a:moveTo>
                  <a:pt x="148501" y="0"/>
                </a:moveTo>
                <a:lnTo>
                  <a:pt x="128130" y="0"/>
                </a:lnTo>
                <a:lnTo>
                  <a:pt x="111518" y="56445"/>
                </a:lnTo>
                <a:lnTo>
                  <a:pt x="130226" y="56445"/>
                </a:lnTo>
                <a:lnTo>
                  <a:pt x="148501" y="0"/>
                </a:lnTo>
                <a:close/>
              </a:path>
              <a:path w="377825" h="71754">
                <a:moveTo>
                  <a:pt x="286664" y="0"/>
                </a:moveTo>
                <a:lnTo>
                  <a:pt x="266598" y="0"/>
                </a:lnTo>
                <a:lnTo>
                  <a:pt x="266598" y="71235"/>
                </a:lnTo>
                <a:lnTo>
                  <a:pt x="286664" y="71235"/>
                </a:lnTo>
                <a:lnTo>
                  <a:pt x="286664" y="0"/>
                </a:lnTo>
                <a:close/>
              </a:path>
              <a:path w="377825" h="71754">
                <a:moveTo>
                  <a:pt x="349237" y="151"/>
                </a:moveTo>
                <a:lnTo>
                  <a:pt x="322592" y="151"/>
                </a:lnTo>
                <a:lnTo>
                  <a:pt x="294741" y="71235"/>
                </a:lnTo>
                <a:lnTo>
                  <a:pt x="314363" y="71235"/>
                </a:lnTo>
                <a:lnTo>
                  <a:pt x="318846" y="58708"/>
                </a:lnTo>
                <a:lnTo>
                  <a:pt x="372295" y="58708"/>
                </a:lnTo>
                <a:lnTo>
                  <a:pt x="367422" y="46333"/>
                </a:lnTo>
                <a:lnTo>
                  <a:pt x="323037" y="46333"/>
                </a:lnTo>
                <a:lnTo>
                  <a:pt x="335470" y="13130"/>
                </a:lnTo>
                <a:lnTo>
                  <a:pt x="354348" y="13130"/>
                </a:lnTo>
                <a:lnTo>
                  <a:pt x="349237" y="151"/>
                </a:lnTo>
                <a:close/>
              </a:path>
              <a:path w="377825" h="71754">
                <a:moveTo>
                  <a:pt x="372295" y="58708"/>
                </a:moveTo>
                <a:lnTo>
                  <a:pt x="351777" y="58708"/>
                </a:lnTo>
                <a:lnTo>
                  <a:pt x="355968" y="71235"/>
                </a:lnTo>
                <a:lnTo>
                  <a:pt x="377228" y="71235"/>
                </a:lnTo>
                <a:lnTo>
                  <a:pt x="372295" y="58708"/>
                </a:lnTo>
                <a:close/>
              </a:path>
              <a:path w="377825" h="71754">
                <a:moveTo>
                  <a:pt x="354348" y="13130"/>
                </a:moveTo>
                <a:lnTo>
                  <a:pt x="335470" y="13130"/>
                </a:lnTo>
                <a:lnTo>
                  <a:pt x="347586" y="46333"/>
                </a:lnTo>
                <a:lnTo>
                  <a:pt x="367422" y="46333"/>
                </a:lnTo>
                <a:lnTo>
                  <a:pt x="354348" y="13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2000"/>
          </a:p>
        </p:txBody>
      </p:sp>
      <p:sp>
        <p:nvSpPr>
          <p:cNvPr id="5" name="bk object 17">
            <a:extLst>
              <a:ext uri="{FF2B5EF4-FFF2-40B4-BE49-F238E27FC236}">
                <a16:creationId xmlns:a16="http://schemas.microsoft.com/office/drawing/2014/main" id="{974F1CC1-3D4D-4F4E-8D72-7FA549EA9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1834" y="6517570"/>
            <a:ext cx="179917" cy="11994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20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33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rgbClr val="76B9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2FD1734D-8758-4328-9183-BDCE1B620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lvl1pPr algn="ctr" eaLnBrk="1" hangingPunct="1">
              <a:defRPr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>
            <a:extLst>
              <a:ext uri="{FF2B5EF4-FFF2-40B4-BE49-F238E27FC236}">
                <a16:creationId xmlns:a16="http://schemas.microsoft.com/office/drawing/2014/main" id="{479DD664-1D63-4DE5-81D5-EBF4F6D7D36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lvl1pPr algn="l" eaLnBrk="1" hangingPunct="1">
              <a:defRPr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C7E8D502-B767-4922-B1FF-243BD0A8EA6B}" type="datetimeFigureOut">
              <a:rPr lang="en-US"/>
              <a:pPr>
                <a:defRPr/>
              </a:pPr>
              <a:t>9/19/2020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9FC07142-F0F4-4513-89C8-3C75B02D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lvl1pPr marL="86782" eaLnBrk="1" hangingPunct="1">
              <a:spcBef>
                <a:spcPts val="56"/>
              </a:spcBef>
              <a:defRPr sz="889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>
              <a:defRPr/>
            </a:pPr>
            <a:fld id="{82E3C593-A4BB-4FA8-A3DC-1435F277592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508688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96462" y="1667627"/>
            <a:ext cx="10661356" cy="6565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70" marR="0" lvl="5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40" marR="0" lvl="6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9" marR="0" lvl="7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79" marR="0" lvl="8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1006231" y="2632757"/>
            <a:ext cx="11054080" cy="4132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  <a:defRPr sz="22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4961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09956" marR="0" lvl="2" indent="-10582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  <a:defRPr sz="177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71909" marR="0" lvl="3" indent="-13757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2886" marR="0" lvl="4" indent="-123464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857" marR="0" lvl="5" indent="-123464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826" marR="0" lvl="6" indent="-123464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797" marR="0" lvl="7" indent="-123464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764" marR="0" lvl="8" indent="-123464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823090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24"/>
          <p:cNvPicPr preferRelativeResize="0"/>
          <p:nvPr/>
        </p:nvPicPr>
        <p:blipFill rotWithShape="1">
          <a:blip r:embed="rId2">
            <a:alphaModFix/>
          </a:blip>
          <a:srcRect l="4242" t="4141"/>
          <a:stretch/>
        </p:blipFill>
        <p:spPr>
          <a:xfrm>
            <a:off x="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24"/>
          <p:cNvSpPr txBox="1">
            <a:spLocks noGrp="1"/>
          </p:cNvSpPr>
          <p:nvPr>
            <p:ph type="subTitle" idx="1"/>
          </p:nvPr>
        </p:nvSpPr>
        <p:spPr>
          <a:xfrm>
            <a:off x="535179" y="5947812"/>
            <a:ext cx="10584400" cy="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–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7" name="Google Shape;537;p124"/>
          <p:cNvSpPr txBox="1">
            <a:spLocks noGrp="1"/>
          </p:cNvSpPr>
          <p:nvPr>
            <p:ph type="title"/>
          </p:nvPr>
        </p:nvSpPr>
        <p:spPr>
          <a:xfrm>
            <a:off x="535179" y="4894689"/>
            <a:ext cx="106316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67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38" name="Google Shape;538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081" y="3577295"/>
            <a:ext cx="2444400" cy="527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952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25"/>
          <p:cNvSpPr txBox="1">
            <a:spLocks noGrp="1"/>
          </p:cNvSpPr>
          <p:nvPr>
            <p:ph type="title"/>
          </p:nvPr>
        </p:nvSpPr>
        <p:spPr>
          <a:xfrm>
            <a:off x="553720" y="81936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125"/>
          <p:cNvSpPr txBox="1">
            <a:spLocks noGrp="1"/>
          </p:cNvSpPr>
          <p:nvPr>
            <p:ph type="body" idx="1"/>
          </p:nvPr>
        </p:nvSpPr>
        <p:spPr>
          <a:xfrm>
            <a:off x="568960" y="2336705"/>
            <a:ext cx="11054000" cy="4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4872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2" name="Google Shape;542;p125"/>
          <p:cNvSpPr txBox="1">
            <a:spLocks noGrp="1"/>
          </p:cNvSpPr>
          <p:nvPr>
            <p:ph type="body" idx="2"/>
          </p:nvPr>
        </p:nvSpPr>
        <p:spPr>
          <a:xfrm>
            <a:off x="553720" y="1399481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304792" algn="ctr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304792" algn="ctr" rtl="0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3" name="Google Shape;543;p125"/>
          <p:cNvSpPr/>
          <p:nvPr/>
        </p:nvSpPr>
        <p:spPr>
          <a:xfrm>
            <a:off x="10964548" y="6477644"/>
            <a:ext cx="1227600" cy="3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38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26"/>
          <p:cNvSpPr txBox="1">
            <a:spLocks noGrp="1"/>
          </p:cNvSpPr>
          <p:nvPr>
            <p:ph type="title"/>
          </p:nvPr>
        </p:nvSpPr>
        <p:spPr>
          <a:xfrm>
            <a:off x="4533431" y="4586024"/>
            <a:ext cx="6785600" cy="1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67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699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2"/>
            <a:ext cx="3982175" cy="68579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127"/>
          <p:cNvCxnSpPr/>
          <p:nvPr/>
        </p:nvCxnSpPr>
        <p:spPr>
          <a:xfrm>
            <a:off x="3982175" y="-1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127"/>
          <p:cNvSpPr txBox="1">
            <a:spLocks noGrp="1"/>
          </p:cNvSpPr>
          <p:nvPr>
            <p:ph type="title"/>
          </p:nvPr>
        </p:nvSpPr>
        <p:spPr>
          <a:xfrm>
            <a:off x="490979" y="2646451"/>
            <a:ext cx="3000400" cy="1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29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28"/>
          <p:cNvSpPr txBox="1">
            <a:spLocks noGrp="1"/>
          </p:cNvSpPr>
          <p:nvPr>
            <p:ph type="title"/>
          </p:nvPr>
        </p:nvSpPr>
        <p:spPr>
          <a:xfrm>
            <a:off x="553720" y="81936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128"/>
          <p:cNvSpPr txBox="1">
            <a:spLocks noGrp="1"/>
          </p:cNvSpPr>
          <p:nvPr>
            <p:ph type="body" idx="1"/>
          </p:nvPr>
        </p:nvSpPr>
        <p:spPr>
          <a:xfrm>
            <a:off x="574167" y="2336705"/>
            <a:ext cx="11054000" cy="4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4872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5" name="Google Shape;555;p128"/>
          <p:cNvSpPr txBox="1">
            <a:spLocks noGrp="1"/>
          </p:cNvSpPr>
          <p:nvPr>
            <p:ph type="body" idx="2"/>
          </p:nvPr>
        </p:nvSpPr>
        <p:spPr>
          <a:xfrm>
            <a:off x="553720" y="1399481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304792" algn="ctr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304792" algn="ctr" rtl="0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6" name="Google Shape;556;p128"/>
          <p:cNvSpPr/>
          <p:nvPr/>
        </p:nvSpPr>
        <p:spPr>
          <a:xfrm>
            <a:off x="186981" y="6417617"/>
            <a:ext cx="3070000" cy="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50767" rIns="101600" bIns="50767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Trebuchet MS"/>
              <a:buNone/>
            </a:pPr>
            <a:r>
              <a:rPr lang="en" sz="8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78679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29"/>
          <p:cNvPicPr preferRelativeResize="0"/>
          <p:nvPr/>
        </p:nvPicPr>
        <p:blipFill rotWithShape="1">
          <a:blip r:embed="rId2">
            <a:alphaModFix/>
          </a:blip>
          <a:srcRect l="4242" t="4141"/>
          <a:stretch/>
        </p:blipFill>
        <p:spPr>
          <a:xfrm>
            <a:off x="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328" y="5274691"/>
            <a:ext cx="3840827" cy="828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21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image" Target="../media/image10.em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image" Target="../media/image10.emf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image" Target="../media/image25.pn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image" Target="../media/image10.emf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810814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431433" y="6460818"/>
            <a:ext cx="528763" cy="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882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810814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431433" y="6460818"/>
            <a:ext cx="528763" cy="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217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8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810814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>
              <a:buClr>
                <a:srgbClr val="000000"/>
              </a:buClr>
              <a:buFont typeface="Arial"/>
              <a:buNone/>
            </a:pPr>
            <a:fld id="{9EF62655-870B-4C06-BC3D-C67D37BAE36D}" type="slidenum">
              <a:rPr lang="en-US" sz="778" smtClean="0">
                <a:solidFill>
                  <a:srgbClr val="6E6E6E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pPr algn="r">
                <a:buClr>
                  <a:srgbClr val="000000"/>
                </a:buClr>
                <a:buFont typeface="Arial"/>
                <a:buNone/>
              </a:pPr>
              <a:t>‹#›</a:t>
            </a:fld>
            <a:r>
              <a:rPr lang="en-US" sz="1000" kern="0" cap="none" dirty="0">
                <a:solidFill>
                  <a:srgbClr val="6E6E6E"/>
                </a:solidFill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7B02C-053E-42E3-850D-108DC97669AB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2974" y="6448322"/>
            <a:ext cx="588698" cy="2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2346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810814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7B02C-053E-42E3-850D-108DC97669AB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312974" y="6448322"/>
            <a:ext cx="588698" cy="2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521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44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67" cap="non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67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281895" y="6518237"/>
            <a:ext cx="648336" cy="119757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7317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C9B17BE-B046-4F19-9BF0-8A2C1D78AC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5626" y="726722"/>
            <a:ext cx="11080750" cy="65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A7C9DD1-B8A4-40AB-AA4B-FCE183087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5028" y="2224265"/>
            <a:ext cx="11054292" cy="434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E4717-06C8-48AD-A768-98FA850AB829}"/>
              </a:ext>
            </a:extLst>
          </p:cNvPr>
          <p:cNvSpPr txBox="1"/>
          <p:nvPr userDrawn="1"/>
        </p:nvSpPr>
        <p:spPr>
          <a:xfrm>
            <a:off x="10846153" y="6478923"/>
            <a:ext cx="358069" cy="17960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 eaLnBrk="1" hangingPunct="1">
              <a:defRPr/>
            </a:pPr>
            <a:fld id="{D48BBE2D-C3A0-40C7-859F-0F948A0F385C}" type="slidenum">
              <a:rPr lang="en-US" sz="944" smtClean="0">
                <a:solidFill>
                  <a:schemeClr val="accent4"/>
                </a:solidFill>
                <a:latin typeface="Trebuchet MS" panose="020B0603020202020204" pitchFamily="34" charset="0"/>
              </a:rPr>
              <a:pPr algn="r" eaLnBrk="1" hangingPunct="1">
                <a:defRPr/>
              </a:pPr>
              <a:t>‹#›</a:t>
            </a:fld>
            <a:r>
              <a:rPr lang="en-US" sz="1167" cap="non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1029" name="Group 4">
            <a:extLst>
              <a:ext uri="{FF2B5EF4-FFF2-40B4-BE49-F238E27FC236}">
                <a16:creationId xmlns:a16="http://schemas.microsoft.com/office/drawing/2014/main" id="{174C8B2A-BF41-4F09-9684-84D673B8D2B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281833" y="6517570"/>
            <a:ext cx="649111" cy="119944"/>
            <a:chOff x="677492" y="-1417931"/>
            <a:chExt cx="3154606" cy="582700"/>
          </a:xfrm>
        </p:grpSpPr>
        <p:sp>
          <p:nvSpPr>
            <p:cNvPr id="1030" name="Freeform 5">
              <a:extLst>
                <a:ext uri="{FF2B5EF4-FFF2-40B4-BE49-F238E27FC236}">
                  <a16:creationId xmlns:a16="http://schemas.microsoft.com/office/drawing/2014/main" id="{917C24AF-F308-4BFC-A3B0-F9FABD75AF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2147483646 w 87"/>
                <a:gd name="T1" fmla="*/ 2147483646 h 83"/>
                <a:gd name="T2" fmla="*/ 2147483646 w 87"/>
                <a:gd name="T3" fmla="*/ 2147483646 h 83"/>
                <a:gd name="T4" fmla="*/ 2147483646 w 87"/>
                <a:gd name="T5" fmla="*/ 2147483646 h 83"/>
                <a:gd name="T6" fmla="*/ 2147483646 w 87"/>
                <a:gd name="T7" fmla="*/ 2147483646 h 83"/>
                <a:gd name="T8" fmla="*/ 2147483646 w 87"/>
                <a:gd name="T9" fmla="*/ 2147483646 h 83"/>
                <a:gd name="T10" fmla="*/ 2147483646 w 87"/>
                <a:gd name="T11" fmla="*/ 2147483646 h 83"/>
                <a:gd name="T12" fmla="*/ 2147483646 w 87"/>
                <a:gd name="T13" fmla="*/ 2147483646 h 83"/>
                <a:gd name="T14" fmla="*/ 2147483646 w 87"/>
                <a:gd name="T15" fmla="*/ 2147483646 h 83"/>
                <a:gd name="T16" fmla="*/ 2147483646 w 87"/>
                <a:gd name="T17" fmla="*/ 2147483646 h 83"/>
                <a:gd name="T18" fmla="*/ 2147483646 w 87"/>
                <a:gd name="T19" fmla="*/ 2147483646 h 83"/>
                <a:gd name="T20" fmla="*/ 2147483646 w 87"/>
                <a:gd name="T21" fmla="*/ 2147483646 h 83"/>
                <a:gd name="T22" fmla="*/ 2147483646 w 87"/>
                <a:gd name="T23" fmla="*/ 2147483646 h 83"/>
                <a:gd name="T24" fmla="*/ 2147483646 w 87"/>
                <a:gd name="T25" fmla="*/ 2147483646 h 83"/>
                <a:gd name="T26" fmla="*/ 2147483646 w 87"/>
                <a:gd name="T27" fmla="*/ 2147483646 h 83"/>
                <a:gd name="T28" fmla="*/ 2147483646 w 87"/>
                <a:gd name="T29" fmla="*/ 2147483646 h 83"/>
                <a:gd name="T30" fmla="*/ 2147483646 w 87"/>
                <a:gd name="T31" fmla="*/ 2147483646 h 83"/>
                <a:gd name="T32" fmla="*/ 2147483646 w 87"/>
                <a:gd name="T33" fmla="*/ 2147483646 h 83"/>
                <a:gd name="T34" fmla="*/ 2147483646 w 87"/>
                <a:gd name="T35" fmla="*/ 2147483646 h 83"/>
                <a:gd name="T36" fmla="*/ 2147483646 w 87"/>
                <a:gd name="T37" fmla="*/ 0 h 83"/>
                <a:gd name="T38" fmla="*/ 0 w 87"/>
                <a:gd name="T39" fmla="*/ 2147483646 h 83"/>
                <a:gd name="T40" fmla="*/ 2147483646 w 87"/>
                <a:gd name="T41" fmla="*/ 2147483646 h 83"/>
                <a:gd name="T42" fmla="*/ 2147483646 w 87"/>
                <a:gd name="T43" fmla="*/ 2147483646 h 83"/>
                <a:gd name="T44" fmla="*/ 2147483646 w 87"/>
                <a:gd name="T45" fmla="*/ 2147483646 h 83"/>
                <a:gd name="T46" fmla="*/ 2147483646 w 87"/>
                <a:gd name="T47" fmla="*/ 2147483646 h 83"/>
                <a:gd name="T48" fmla="*/ 2147483646 w 87"/>
                <a:gd name="T49" fmla="*/ 2147483646 h 83"/>
                <a:gd name="T50" fmla="*/ 2147483646 w 87"/>
                <a:gd name="T51" fmla="*/ 2147483646 h 83"/>
                <a:gd name="T52" fmla="*/ 2147483646 w 87"/>
                <a:gd name="T53" fmla="*/ 2147483646 h 83"/>
                <a:gd name="T54" fmla="*/ 2147483646 w 87"/>
                <a:gd name="T55" fmla="*/ 2147483646 h 8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031" name="Freeform 6">
              <a:extLst>
                <a:ext uri="{FF2B5EF4-FFF2-40B4-BE49-F238E27FC236}">
                  <a16:creationId xmlns:a16="http://schemas.microsoft.com/office/drawing/2014/main" id="{8C8E25C8-6AF9-4704-A85B-E9D10AFD6A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2147483646 w 2520"/>
                <a:gd name="T1" fmla="*/ 0 h 472"/>
                <a:gd name="T2" fmla="*/ 2147483646 w 2520"/>
                <a:gd name="T3" fmla="*/ 2147483646 h 472"/>
                <a:gd name="T4" fmla="*/ 2147483646 w 2520"/>
                <a:gd name="T5" fmla="*/ 2147483646 h 472"/>
                <a:gd name="T6" fmla="*/ 2147483646 w 2520"/>
                <a:gd name="T7" fmla="*/ 0 h 472"/>
                <a:gd name="T8" fmla="*/ 2147483646 w 2520"/>
                <a:gd name="T9" fmla="*/ 0 h 472"/>
                <a:gd name="T10" fmla="*/ 0 w 2520"/>
                <a:gd name="T11" fmla="*/ 0 h 472"/>
                <a:gd name="T12" fmla="*/ 0 w 2520"/>
                <a:gd name="T13" fmla="*/ 2147483646 h 472"/>
                <a:gd name="T14" fmla="*/ 2147483646 w 2520"/>
                <a:gd name="T15" fmla="*/ 2147483646 h 472"/>
                <a:gd name="T16" fmla="*/ 2147483646 w 2520"/>
                <a:gd name="T17" fmla="*/ 2147483646 h 472"/>
                <a:gd name="T18" fmla="*/ 2147483646 w 2520"/>
                <a:gd name="T19" fmla="*/ 2147483646 h 472"/>
                <a:gd name="T20" fmla="*/ 2147483646 w 2520"/>
                <a:gd name="T21" fmla="*/ 2147483646 h 472"/>
                <a:gd name="T22" fmla="*/ 2147483646 w 2520"/>
                <a:gd name="T23" fmla="*/ 2147483646 h 472"/>
                <a:gd name="T24" fmla="*/ 2147483646 w 2520"/>
                <a:gd name="T25" fmla="*/ 2147483646 h 472"/>
                <a:gd name="T26" fmla="*/ 2147483646 w 2520"/>
                <a:gd name="T27" fmla="*/ 2147483646 h 472"/>
                <a:gd name="T28" fmla="*/ 2147483646 w 2520"/>
                <a:gd name="T29" fmla="*/ 2147483646 h 472"/>
                <a:gd name="T30" fmla="*/ 2147483646 w 2520"/>
                <a:gd name="T31" fmla="*/ 0 h 472"/>
                <a:gd name="T32" fmla="*/ 0 w 2520"/>
                <a:gd name="T33" fmla="*/ 0 h 472"/>
                <a:gd name="T34" fmla="*/ 2147483646 w 2520"/>
                <a:gd name="T35" fmla="*/ 0 h 472"/>
                <a:gd name="T36" fmla="*/ 2147483646 w 2520"/>
                <a:gd name="T37" fmla="*/ 2147483646 h 472"/>
                <a:gd name="T38" fmla="*/ 2147483646 w 2520"/>
                <a:gd name="T39" fmla="*/ 2147483646 h 472"/>
                <a:gd name="T40" fmla="*/ 2147483646 w 2520"/>
                <a:gd name="T41" fmla="*/ 2147483646 h 472"/>
                <a:gd name="T42" fmla="*/ 2147483646 w 2520"/>
                <a:gd name="T43" fmla="*/ 2147483646 h 472"/>
                <a:gd name="T44" fmla="*/ 2147483646 w 2520"/>
                <a:gd name="T45" fmla="*/ 2147483646 h 472"/>
                <a:gd name="T46" fmla="*/ 2147483646 w 2520"/>
                <a:gd name="T47" fmla="*/ 0 h 472"/>
                <a:gd name="T48" fmla="*/ 2147483646 w 2520"/>
                <a:gd name="T49" fmla="*/ 0 h 472"/>
                <a:gd name="T50" fmla="*/ 2147483646 w 2520"/>
                <a:gd name="T51" fmla="*/ 2147483646 h 472"/>
                <a:gd name="T52" fmla="*/ 2147483646 w 2520"/>
                <a:gd name="T53" fmla="*/ 2147483646 h 472"/>
                <a:gd name="T54" fmla="*/ 2147483646 w 2520"/>
                <a:gd name="T55" fmla="*/ 2147483646 h 472"/>
                <a:gd name="T56" fmla="*/ 2147483646 w 2520"/>
                <a:gd name="T57" fmla="*/ 2147483646 h 472"/>
                <a:gd name="T58" fmla="*/ 2147483646 w 2520"/>
                <a:gd name="T59" fmla="*/ 2147483646 h 472"/>
                <a:gd name="T60" fmla="*/ 2147483646 w 2520"/>
                <a:gd name="T61" fmla="*/ 2147483646 h 472"/>
                <a:gd name="T62" fmla="*/ 2147483646 w 2520"/>
                <a:gd name="T63" fmla="*/ 0 h 472"/>
                <a:gd name="T64" fmla="*/ 2147483646 w 2520"/>
                <a:gd name="T65" fmla="*/ 2147483646 h 472"/>
                <a:gd name="T66" fmla="*/ 2147483646 w 2520"/>
                <a:gd name="T67" fmla="*/ 0 h 472"/>
                <a:gd name="T68" fmla="*/ 2147483646 w 2520"/>
                <a:gd name="T69" fmla="*/ 0 h 472"/>
                <a:gd name="T70" fmla="*/ 2147483646 w 2520"/>
                <a:gd name="T71" fmla="*/ 2147483646 h 472"/>
                <a:gd name="T72" fmla="*/ 2147483646 w 2520"/>
                <a:gd name="T73" fmla="*/ 2147483646 h 472"/>
                <a:gd name="T74" fmla="*/ 2147483646 w 2520"/>
                <a:gd name="T75" fmla="*/ 0 h 472"/>
                <a:gd name="T76" fmla="*/ 2147483646 w 2520"/>
                <a:gd name="T77" fmla="*/ 0 h 472"/>
                <a:gd name="T78" fmla="*/ 2147483646 w 2520"/>
                <a:gd name="T79" fmla="*/ 2147483646 h 472"/>
                <a:gd name="T80" fmla="*/ 2147483646 w 2520"/>
                <a:gd name="T81" fmla="*/ 2147483646 h 472"/>
                <a:gd name="T82" fmla="*/ 2147483646 w 2520"/>
                <a:gd name="T83" fmla="*/ 0 h 472"/>
                <a:gd name="T84" fmla="*/ 2147483646 w 2520"/>
                <a:gd name="T85" fmla="*/ 0 h 472"/>
                <a:gd name="T86" fmla="*/ 2147483646 w 2520"/>
                <a:gd name="T87" fmla="*/ 2147483646 h 472"/>
                <a:gd name="T88" fmla="*/ 2147483646 w 2520"/>
                <a:gd name="T89" fmla="*/ 2147483646 h 472"/>
                <a:gd name="T90" fmla="*/ 2147483646 w 2520"/>
                <a:gd name="T91" fmla="*/ 2147483646 h 472"/>
                <a:gd name="T92" fmla="*/ 2147483646 w 2520"/>
                <a:gd name="T93" fmla="*/ 2147483646 h 472"/>
                <a:gd name="T94" fmla="*/ 2147483646 w 2520"/>
                <a:gd name="T95" fmla="*/ 2147483646 h 472"/>
                <a:gd name="T96" fmla="*/ 2147483646 w 2520"/>
                <a:gd name="T97" fmla="*/ 2147483646 h 472"/>
                <a:gd name="T98" fmla="*/ 2147483646 w 2520"/>
                <a:gd name="T99" fmla="*/ 2147483646 h 472"/>
                <a:gd name="T100" fmla="*/ 2147483646 w 2520"/>
                <a:gd name="T101" fmla="*/ 2147483646 h 472"/>
                <a:gd name="T102" fmla="*/ 2147483646 w 2520"/>
                <a:gd name="T103" fmla="*/ 2147483646 h 472"/>
                <a:gd name="T104" fmla="*/ 2147483646 w 2520"/>
                <a:gd name="T105" fmla="*/ 2147483646 h 472"/>
                <a:gd name="T106" fmla="*/ 2147483646 w 2520"/>
                <a:gd name="T107" fmla="*/ 2147483646 h 472"/>
                <a:gd name="T108" fmla="*/ 2147483646 w 2520"/>
                <a:gd name="T109" fmla="*/ 2147483646 h 472"/>
                <a:gd name="T110" fmla="*/ 2147483646 w 2520"/>
                <a:gd name="T111" fmla="*/ 2147483646 h 472"/>
                <a:gd name="T112" fmla="*/ 2147483646 w 2520"/>
                <a:gd name="T113" fmla="*/ 2147483646 h 4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032" name="Freeform 7">
              <a:extLst>
                <a:ext uri="{FF2B5EF4-FFF2-40B4-BE49-F238E27FC236}">
                  <a16:creationId xmlns:a16="http://schemas.microsoft.com/office/drawing/2014/main" id="{1A601371-68C6-424D-A9E7-85BCFC11FD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2147483646 w 1086"/>
                <a:gd name="T1" fmla="*/ 2147483646 h 718"/>
                <a:gd name="T2" fmla="*/ 2147483646 w 1086"/>
                <a:gd name="T3" fmla="*/ 2147483646 h 718"/>
                <a:gd name="T4" fmla="*/ 2147483646 w 1086"/>
                <a:gd name="T5" fmla="*/ 2147483646 h 718"/>
                <a:gd name="T6" fmla="*/ 2147483646 w 1086"/>
                <a:gd name="T7" fmla="*/ 2147483646 h 718"/>
                <a:gd name="T8" fmla="*/ 2147483646 w 1086"/>
                <a:gd name="T9" fmla="*/ 2147483646 h 718"/>
                <a:gd name="T10" fmla="*/ 2147483646 w 1086"/>
                <a:gd name="T11" fmla="*/ 2147483646 h 718"/>
                <a:gd name="T12" fmla="*/ 2147483646 w 1086"/>
                <a:gd name="T13" fmla="*/ 2147483646 h 718"/>
                <a:gd name="T14" fmla="*/ 2147483646 w 1086"/>
                <a:gd name="T15" fmla="*/ 2147483646 h 718"/>
                <a:gd name="T16" fmla="*/ 2147483646 w 1086"/>
                <a:gd name="T17" fmla="*/ 2147483646 h 718"/>
                <a:gd name="T18" fmla="*/ 2147483646 w 1086"/>
                <a:gd name="T19" fmla="*/ 2147483646 h 718"/>
                <a:gd name="T20" fmla="*/ 2147483646 w 1086"/>
                <a:gd name="T21" fmla="*/ 2147483646 h 718"/>
                <a:gd name="T22" fmla="*/ 2147483646 w 1086"/>
                <a:gd name="T23" fmla="*/ 0 h 718"/>
                <a:gd name="T24" fmla="*/ 2147483646 w 1086"/>
                <a:gd name="T25" fmla="*/ 2147483646 h 718"/>
                <a:gd name="T26" fmla="*/ 2147483646 w 1086"/>
                <a:gd name="T27" fmla="*/ 2147483646 h 718"/>
                <a:gd name="T28" fmla="*/ 2147483646 w 1086"/>
                <a:gd name="T29" fmla="*/ 2147483646 h 718"/>
                <a:gd name="T30" fmla="*/ 2147483646 w 1086"/>
                <a:gd name="T31" fmla="*/ 2147483646 h 718"/>
                <a:gd name="T32" fmla="*/ 2147483646 w 1086"/>
                <a:gd name="T33" fmla="*/ 2147483646 h 718"/>
                <a:gd name="T34" fmla="*/ 2147483646 w 1086"/>
                <a:gd name="T35" fmla="*/ 2147483646 h 718"/>
                <a:gd name="T36" fmla="*/ 2147483646 w 1086"/>
                <a:gd name="T37" fmla="*/ 2147483646 h 718"/>
                <a:gd name="T38" fmla="*/ 2147483646 w 1086"/>
                <a:gd name="T39" fmla="*/ 2147483646 h 718"/>
                <a:gd name="T40" fmla="*/ 2147483646 w 1086"/>
                <a:gd name="T41" fmla="*/ 2147483646 h 718"/>
                <a:gd name="T42" fmla="*/ 2147483646 w 1086"/>
                <a:gd name="T43" fmla="*/ 2147483646 h 718"/>
                <a:gd name="T44" fmla="*/ 2147483646 w 1086"/>
                <a:gd name="T45" fmla="*/ 2147483646 h 718"/>
                <a:gd name="T46" fmla="*/ 2147483646 w 1086"/>
                <a:gd name="T47" fmla="*/ 2147483646 h 718"/>
                <a:gd name="T48" fmla="*/ 2147483646 w 1086"/>
                <a:gd name="T49" fmla="*/ 2147483646 h 718"/>
                <a:gd name="T50" fmla="*/ 2147483646 w 1086"/>
                <a:gd name="T51" fmla="*/ 0 h 718"/>
                <a:gd name="T52" fmla="*/ 2147483646 w 1086"/>
                <a:gd name="T53" fmla="*/ 0 h 718"/>
                <a:gd name="T54" fmla="*/ 2147483646 w 1086"/>
                <a:gd name="T55" fmla="*/ 2147483646 h 718"/>
                <a:gd name="T56" fmla="*/ 2147483646 w 1086"/>
                <a:gd name="T57" fmla="*/ 2147483646 h 718"/>
                <a:gd name="T58" fmla="*/ 2147483646 w 1086"/>
                <a:gd name="T59" fmla="*/ 2147483646 h 718"/>
                <a:gd name="T60" fmla="*/ 2147483646 w 1086"/>
                <a:gd name="T61" fmla="*/ 2147483646 h 718"/>
                <a:gd name="T62" fmla="*/ 2147483646 w 1086"/>
                <a:gd name="T63" fmla="*/ 2147483646 h 718"/>
                <a:gd name="T64" fmla="*/ 2147483646 w 1086"/>
                <a:gd name="T65" fmla="*/ 2147483646 h 718"/>
                <a:gd name="T66" fmla="*/ 2147483646 w 1086"/>
                <a:gd name="T67" fmla="*/ 2147483646 h 718"/>
                <a:gd name="T68" fmla="*/ 2147483646 w 1086"/>
                <a:gd name="T69" fmla="*/ 2147483646 h 718"/>
                <a:gd name="T70" fmla="*/ 2147483646 w 1086"/>
                <a:gd name="T71" fmla="*/ 2147483646 h 718"/>
                <a:gd name="T72" fmla="*/ 2147483646 w 1086"/>
                <a:gd name="T73" fmla="*/ 2147483646 h 718"/>
                <a:gd name="T74" fmla="*/ 2147483646 w 1086"/>
                <a:gd name="T75" fmla="*/ 2147483646 h 718"/>
                <a:gd name="T76" fmla="*/ 0 w 1086"/>
                <a:gd name="T77" fmla="*/ 2147483646 h 718"/>
                <a:gd name="T78" fmla="*/ 2147483646 w 1086"/>
                <a:gd name="T79" fmla="*/ 2147483646 h 718"/>
                <a:gd name="T80" fmla="*/ 2147483646 w 1086"/>
                <a:gd name="T81" fmla="*/ 2147483646 h 718"/>
                <a:gd name="T82" fmla="*/ 2147483646 w 1086"/>
                <a:gd name="T83" fmla="*/ 2147483646 h 71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6771041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</p:sldLayoutIdLst>
  <p:transition spd="med">
    <p:fade/>
  </p:transition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 cap="all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defRPr sz="2222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algn="l" rtl="0" eaLnBrk="0" fontAlgn="base" hangingPunct="0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defRPr>
          <a:solidFill>
            <a:schemeClr val="bg1"/>
          </a:solidFill>
          <a:latin typeface="Trebuchet MS" pitchFamily="34" charset="0"/>
        </a:defRPr>
      </a:lvl2pPr>
      <a:lvl3pPr marL="1210016" algn="l" rtl="0" eaLnBrk="0" fontAlgn="base" hangingPunct="0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defRPr sz="1778">
          <a:solidFill>
            <a:schemeClr val="bg1"/>
          </a:solidFill>
          <a:latin typeface="Trebuchet MS" pitchFamily="34" charset="0"/>
        </a:defRPr>
      </a:lvl3pPr>
      <a:lvl4pPr marL="1972008" indent="-253997" algn="l" rtl="0" eaLnBrk="0" fontAlgn="base" hangingPunct="0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0" fontAlgn="base" hangingPunct="0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23"/>
          <p:cNvSpPr txBox="1">
            <a:spLocks noGrp="1"/>
          </p:cNvSpPr>
          <p:nvPr>
            <p:ph type="title"/>
          </p:nvPr>
        </p:nvSpPr>
        <p:spPr>
          <a:xfrm>
            <a:off x="555271" y="810813"/>
            <a:ext cx="110816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123"/>
          <p:cNvSpPr txBox="1">
            <a:spLocks noGrp="1"/>
          </p:cNvSpPr>
          <p:nvPr>
            <p:ph type="body" idx="1"/>
          </p:nvPr>
        </p:nvSpPr>
        <p:spPr>
          <a:xfrm>
            <a:off x="574891" y="2224853"/>
            <a:ext cx="11054400" cy="41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3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6550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–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65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65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65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65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1" name="Google Shape;531;p123"/>
          <p:cNvSpPr txBox="1"/>
          <p:nvPr/>
        </p:nvSpPr>
        <p:spPr>
          <a:xfrm>
            <a:off x="10832405" y="6508756"/>
            <a:ext cx="356800" cy="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" sz="1067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67" cap="none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2" name="Google Shape;532;p12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431433" y="6460817"/>
            <a:ext cx="528761" cy="264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2367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2" y="810815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3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7" y="6508757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7B02C-053E-42E3-850D-108DC97669AB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312974" y="6448322"/>
            <a:ext cx="588698" cy="2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7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6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88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2pPr>
      <a:lvl3pPr marL="1210003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Trebuchet MS" pitchFamily="34" charset="0"/>
        </a:defRPr>
      </a:lvl3pPr>
      <a:lvl4pPr marL="1971988" indent="-253994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2981" indent="-253994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70" indent="-253994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61" indent="-253994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50" indent="-253994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41" indent="-253994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8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7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6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5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4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29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18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810814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DINPro-Regular" panose="02000503030000020004" pitchFamily="50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431433" y="6460818"/>
            <a:ext cx="528763" cy="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8649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DINPro-Regular" panose="02000503030000020004" pitchFamily="50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DINPro-Regular" panose="02000503030000020004" pitchFamily="50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DINPro-Regular" panose="02000503030000020004" pitchFamily="50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DINPro-Regular" panose="02000503030000020004" pitchFamily="50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install/linux/docker-ce/ubuntu/" TargetMode="External"/><Relationship Id="rId2" Type="http://schemas.openxmlformats.org/officeDocument/2006/relationships/hyperlink" Target="https://ngc.nvidia.com/" TargetMode="External"/><Relationship Id="rId1" Type="http://schemas.openxmlformats.org/officeDocument/2006/relationships/slideLayout" Target="../slideLayouts/slideLayout128.xml"/><Relationship Id="rId5" Type="http://schemas.openxmlformats.org/officeDocument/2006/relationships/hyperlink" Target="https://developer.nvidia.com/deepstream-sdk" TargetMode="External"/><Relationship Id="rId4" Type="http://schemas.openxmlformats.org/officeDocument/2006/relationships/hyperlink" Target="https://github.com/nvidia/nvidia-docker/wiki/Installation-(version-2.0)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nvdeveloper.com:7777/notebooks/workspace-hekun/mydata/tlt-tensorrt-nano/ssd-mobilenet-v2-tensorrt.ipynb#head-2" TargetMode="External"/><Relationship Id="rId2" Type="http://schemas.openxmlformats.org/officeDocument/2006/relationships/hyperlink" Target="http://nvdeveloper.com:7777/notebooks/workspace-hekun/mydata/tlt-tensorrt-nano/ssd-mobilenet-v2-tensorrt.ipynb#head-1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nvdeveloper.com:7777/notebooks/workspace-hekun/mydata/tlt-tensorrt-nano/ssd-mobilenet-v2-tensorrt.ipynb#head-4" TargetMode="External"/><Relationship Id="rId13" Type="http://schemas.openxmlformats.org/officeDocument/2006/relationships/hyperlink" Target="http://nvdeveloper.com:7777/notebooks/workspace-hekun/mydata/tlt-tensorrt-nano/ssd-mobilenet-v2-tensorrt.ipynb#head-9" TargetMode="External"/><Relationship Id="rId3" Type="http://schemas.openxmlformats.org/officeDocument/2006/relationships/hyperlink" Target="http://nvdeveloper.com:7777/notebooks/workspace-hekun/mydata/tlt-tensorrt-nano/ssd-mobilenet-v2-tensorrt.ipynb#head-1" TargetMode="External"/><Relationship Id="rId7" Type="http://schemas.openxmlformats.org/officeDocument/2006/relationships/hyperlink" Target="http://nvdeveloper.com:7777/notebooks/workspace-hekun/mydata/tlt-tensorrt-nano/ssd-mobilenet-v2-tensorrt.ipynb#head-3" TargetMode="External"/><Relationship Id="rId12" Type="http://schemas.openxmlformats.org/officeDocument/2006/relationships/hyperlink" Target="http://nvdeveloper.com:7777/notebooks/workspace-hekun/mydata/tlt-tensorrt-nano/ssd-mobilenet-v2-tensorrt.ipynb#head-8" TargetMode="External"/><Relationship Id="rId2" Type="http://schemas.openxmlformats.org/officeDocument/2006/relationships/hyperlink" Target="http://nvdeveloper.com:7777/notebooks/workspace-hekun/mydata/tlt-tensorrt-nano/ssd-mobilenet-v2-tensorrt.ipynb#head-0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vdeveloper.com:7777/notebooks/workspace-hekun/mydata/tlt-tensorrt-nano/ssd-mobilenet-v2-tensorrt.ipynb#head-2" TargetMode="External"/><Relationship Id="rId11" Type="http://schemas.openxmlformats.org/officeDocument/2006/relationships/hyperlink" Target="http://nvdeveloper.com:7777/notebooks/workspace-hekun/mydata/tlt-tensorrt-nano/ssd-mobilenet-v2-tensorrt.ipynb#head-7" TargetMode="External"/><Relationship Id="rId5" Type="http://schemas.openxmlformats.org/officeDocument/2006/relationships/hyperlink" Target="http://nvdeveloper.com:7777/notebooks/workspace-hekun/mydata/tlt-tensorrt-nano/ssd-mobilenet-v2-tensorrt.ipynb#head-1-2" TargetMode="External"/><Relationship Id="rId10" Type="http://schemas.openxmlformats.org/officeDocument/2006/relationships/hyperlink" Target="http://nvdeveloper.com:7777/notebooks/workspace-hekun/mydata/tlt-tensorrt-nano/ssd-mobilenet-v2-tensorrt.ipynb#head-6" TargetMode="External"/><Relationship Id="rId4" Type="http://schemas.openxmlformats.org/officeDocument/2006/relationships/hyperlink" Target="http://nvdeveloper.com:7777/notebooks/workspace-hekun/mydata/tlt-tensorrt-nano/ssd-mobilenet-v2-tensorrt.ipynb#head-1-1" TargetMode="External"/><Relationship Id="rId9" Type="http://schemas.openxmlformats.org/officeDocument/2006/relationships/hyperlink" Target="http://nvdeveloper.com:7777/notebooks/workspace-hekun/mydata/tlt-tensorrt-nano/ssd-mobilenet-v2-tensorrt.ipynb#head-5" TargetMode="External"/><Relationship Id="rId14" Type="http://schemas.openxmlformats.org/officeDocument/2006/relationships/hyperlink" Target="http://nvdeveloper.com:7777/notebooks/workspace-hekun/mydata/tlt-tensorrt-nano/ssd-mobilenet-v2-tensorrt.ipynb#head-1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DINPro-Regular" panose="02000503030000020004" pitchFamily="50" charset="0"/>
                <a:ea typeface="Noto Sans Mono CJK SC Bold" panose="020B0800000000000000" pitchFamily="34" charset="-122"/>
              </a:rPr>
              <a:t>NVIDIA</a:t>
            </a:r>
            <a:r>
              <a:rPr lang="en-US" altLang="zh-CN" dirty="0">
                <a:latin typeface="Noto Sans Mono CJK SC Bold" panose="020B0800000000000000" pitchFamily="34" charset="-122"/>
                <a:ea typeface="Noto Sans Mono CJK SC Bold" panose="020B0800000000000000" pitchFamily="34" charset="-122"/>
              </a:rPr>
              <a:t> </a:t>
            </a:r>
            <a:r>
              <a:rPr lang="zh-CN" altLang="en-US" dirty="0">
                <a:latin typeface="Noto Sans Mono CJK SC Bold" panose="020B0800000000000000" pitchFamily="34" charset="-122"/>
                <a:ea typeface="Noto Sans Mono CJK SC Bold" panose="020B0800000000000000" pitchFamily="34" charset="-122"/>
              </a:rPr>
              <a:t>开发者社区 何琨</a:t>
            </a:r>
            <a:endParaRPr lang="en-US" dirty="0"/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535179" y="4569050"/>
            <a:ext cx="11749953" cy="1092061"/>
          </a:xfrm>
        </p:spPr>
        <p:txBody>
          <a:bodyPr/>
          <a:lstStyle/>
          <a:p>
            <a:r>
              <a:rPr lang="en-US" altLang="zh-CN" sz="3600" cap="none" dirty="0">
                <a:solidFill>
                  <a:schemeClr val="lt1"/>
                </a:solidFill>
                <a:latin typeface="DINPro-Regular" panose="02000503030000020004" pitchFamily="50" charset="0"/>
                <a:ea typeface="Trebuchet MS"/>
                <a:cs typeface="Trebuchet MS"/>
                <a:sym typeface="Trebuchet MS"/>
              </a:rPr>
              <a:t>SKY Hackathon----</a:t>
            </a:r>
            <a:r>
              <a:rPr lang="zh-CN" altLang="en-US" sz="3600" cap="none" dirty="0">
                <a:solidFill>
                  <a:schemeClr val="lt1"/>
                </a:solidFill>
                <a:latin typeface="DINPro-Regular" panose="02000503030000020004" pitchFamily="50" charset="0"/>
                <a:ea typeface="Trebuchet MS"/>
                <a:cs typeface="Trebuchet MS"/>
                <a:sym typeface="Trebuchet MS"/>
              </a:rPr>
              <a:t>教</a:t>
            </a:r>
            <a:r>
              <a:rPr lang="en-US" altLang="zh-CN" sz="3600" cap="none" dirty="0">
                <a:solidFill>
                  <a:schemeClr val="lt1"/>
                </a:solidFill>
                <a:latin typeface="DINPro-Regular" panose="02000503030000020004" pitchFamily="50" charset="0"/>
                <a:ea typeface="Trebuchet MS"/>
                <a:cs typeface="Trebuchet MS"/>
                <a:sym typeface="Trebuchet MS"/>
              </a:rPr>
              <a:t>NANO</a:t>
            </a:r>
            <a:r>
              <a:rPr lang="zh-CN" altLang="en-US" sz="3600" cap="none" dirty="0">
                <a:solidFill>
                  <a:schemeClr val="lt1"/>
                </a:solidFill>
                <a:latin typeface="DINPro-Regular" panose="02000503030000020004" pitchFamily="50" charset="0"/>
                <a:ea typeface="Trebuchet MS"/>
                <a:cs typeface="Trebuchet MS"/>
                <a:sym typeface="Trebuchet MS"/>
              </a:rPr>
              <a:t>认路标</a:t>
            </a:r>
            <a:br>
              <a:rPr lang="en-US" altLang="zh-CN" sz="3600" cap="none" dirty="0">
                <a:solidFill>
                  <a:schemeClr val="lt1"/>
                </a:solidFill>
                <a:latin typeface="DINPro-Regular" panose="02000503030000020004" pitchFamily="50" charset="0"/>
                <a:ea typeface="Trebuchet MS"/>
                <a:cs typeface="Trebuchet MS"/>
                <a:sym typeface="Trebuchet MS"/>
              </a:rPr>
            </a:br>
            <a:endParaRPr lang="en-US" sz="3600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20-2810-4376-B263-E0E970D76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INPro-Regular" panose="02000503030000020004" pitchFamily="50" charset="0"/>
              </a:rPr>
              <a:t>NVIDIA Transfer learning Toolkit</a:t>
            </a:r>
            <a:endParaRPr lang="en-US" dirty="0">
              <a:latin typeface="DINPro-Regular" panose="0200050303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EE85F-2AF1-4CA1-8277-EEF89F5D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663" y="1606854"/>
            <a:ext cx="7090660" cy="70565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为应用在计算机视觉领域的深度学习工作流程，提供了全方位的便利工具</a:t>
            </a:r>
            <a:endParaRPr lang="en-US" sz="12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343963-F382-4F30-ABBC-BAA447178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9" y="2542555"/>
            <a:ext cx="11430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1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20-2810-4376-B263-E0E970D76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INPro-Regular" panose="02000503030000020004" pitchFamily="50" charset="0"/>
              </a:rPr>
              <a:t>NVIDIA Transfer learning Toolkit</a:t>
            </a:r>
            <a:endParaRPr lang="en-US" dirty="0">
              <a:latin typeface="DINPro-Regular" panose="0200050303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EE85F-2AF1-4CA1-8277-EEF89F5D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66" y="1719497"/>
            <a:ext cx="11417493" cy="41321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在指定的公共数据集上训练的图像分类和目标检测模型，可与</a:t>
            </a:r>
            <a:r>
              <a:rPr lang="en-US" altLang="zh-CN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Transfer Learning Toolkit</a:t>
            </a:r>
            <a:r>
              <a:rPr lang="zh-CN" altLang="en-US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一起使用。</a:t>
            </a:r>
            <a:endParaRPr lang="en-US" sz="12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7F49D-8019-4646-A9B4-952C40991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2153"/>
            <a:ext cx="12192000" cy="47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5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20-2810-4376-B263-E0E970D76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DINPro-Regular" panose="02000503030000020004" pitchFamily="50" charset="0"/>
              </a:rPr>
              <a:t>NVIDIA Transfer learning Toolkit</a:t>
            </a:r>
            <a:endParaRPr lang="en-US" dirty="0">
              <a:latin typeface="DINPro-Regular" panose="0200050303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EE85F-2AF1-4CA1-8277-EEF89F5D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66" y="1719497"/>
            <a:ext cx="11417493" cy="41321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在指定的公共数据集上训练的图像分类和目标检测模型，可与</a:t>
            </a:r>
            <a:r>
              <a:rPr lang="en-US" altLang="zh-CN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Transfer Learning Toolkit</a:t>
            </a:r>
            <a:r>
              <a:rPr lang="zh-CN" altLang="en-US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一起使用。</a:t>
            </a:r>
            <a:endParaRPr lang="en-US" sz="12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7864A-92F9-47E4-BEC8-C532ED163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59"/>
            <a:ext cx="12192000" cy="36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20-2810-4376-B263-E0E970D7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904" y="720214"/>
            <a:ext cx="10147410" cy="656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在服务器上部署</a:t>
            </a:r>
            <a:r>
              <a:rPr lang="en-US" altLang="zh-CN" sz="3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Transfer Learning Toolkit</a:t>
            </a:r>
            <a:endParaRPr lang="en-US" sz="24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4DE259-4A15-43F1-BE0C-EC106793A67E}"/>
              </a:ext>
            </a:extLst>
          </p:cNvPr>
          <p:cNvSpPr/>
          <p:nvPr/>
        </p:nvSpPr>
        <p:spPr>
          <a:xfrm>
            <a:off x="636104" y="1511906"/>
            <a:ext cx="104342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Hardware Requirements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Minimum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NPro-Regular" panose="02000503030000020004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4 GB system 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4 GB of GPU 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Single core CPU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1 GPU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50 GB of HDD 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Recommended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NPro-Regular" panose="02000503030000020004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32 GB system 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32 GB of GPU 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8 core CPU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4 GPUs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100 GB of SSD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2B76FC-1EC8-4BB3-B052-346F6D17B872}"/>
              </a:ext>
            </a:extLst>
          </p:cNvPr>
          <p:cNvSpPr/>
          <p:nvPr/>
        </p:nvSpPr>
        <p:spPr>
          <a:xfrm>
            <a:off x="4452731" y="151190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Software Requirements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Ubuntu 18.04 LTS/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16.04 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NVIDIA GPU Cloud account and API key -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  <a:hlinkClick r:id="rId2"/>
              </a:rPr>
              <a:t>https://ngc.nvidia.com/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NPro-Regular" panose="02000503030000020004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docker-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 installed,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  <a:hlinkClick r:id="rId3"/>
              </a:rPr>
              <a:t>https://docs.docker.com/install/linux/docker-ce/ubuntu/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NPro-Regular" panose="02000503030000020004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nvidia-docker2 installed, instructions: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  <a:hlinkClick r:id="rId4"/>
              </a:rPr>
              <a:t>https://github.com/nvidia/nvidia-docker/wiki/Installation-(version-2.0)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INPro-Regular" panose="02000503030000020004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NVIDIA GPU driver v410.xx or above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Note: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DeepStream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 4.0 - NVIDIA SDK inference 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  <a:hlinkClick r:id="rId5"/>
              </a:rPr>
              <a:t>https://developer.nvidia.com/deepstream-sdk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t> is recommended.</a:t>
            </a:r>
          </a:p>
        </p:txBody>
      </p:sp>
    </p:spTree>
    <p:extLst>
      <p:ext uri="{BB962C8B-B14F-4D97-AF65-F5344CB8AC3E}">
        <p14:creationId xmlns:p14="http://schemas.microsoft.com/office/powerpoint/2010/main" val="20029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20-2810-4376-B263-E0E970D7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904" y="720214"/>
            <a:ext cx="10147410" cy="656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在服务器上部署</a:t>
            </a:r>
            <a:r>
              <a:rPr lang="en-US" altLang="zh-CN" sz="3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Transfer Learning Toolkit</a:t>
            </a:r>
            <a:endParaRPr lang="en-US" sz="24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07A79-6B4C-4A1F-8875-54C9AEBD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96" y="2111285"/>
            <a:ext cx="6204586" cy="44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1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20-2810-4376-B263-E0E970D7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904" y="720214"/>
            <a:ext cx="10147410" cy="656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在服务器上部署</a:t>
            </a:r>
            <a:r>
              <a:rPr lang="en-US" altLang="zh-CN" sz="3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Transfer Learning Toolkit</a:t>
            </a:r>
            <a:endParaRPr lang="en-US" sz="24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E0715-CD7F-42E3-BF56-10EE1F73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195"/>
            <a:ext cx="12192000" cy="445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9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01FC8FD-DF55-4FD3-A759-36A303EC8566}"/>
              </a:ext>
            </a:extLst>
          </p:cNvPr>
          <p:cNvSpPr/>
          <p:nvPr/>
        </p:nvSpPr>
        <p:spPr>
          <a:xfrm>
            <a:off x="3268248" y="1643268"/>
            <a:ext cx="8526188" cy="513521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21A6B6-F701-46FF-90E7-39C904C493FE}"/>
              </a:ext>
            </a:extLst>
          </p:cNvPr>
          <p:cNvSpPr/>
          <p:nvPr/>
        </p:nvSpPr>
        <p:spPr>
          <a:xfrm>
            <a:off x="1210918" y="1642059"/>
            <a:ext cx="8309562" cy="513521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80B20-2810-4376-B263-E0E970D7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904" y="720214"/>
            <a:ext cx="10147410" cy="656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Transfer Learning Toolkit</a:t>
            </a:r>
            <a:r>
              <a:rPr lang="zh-CN" altLang="en-US" sz="3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的工作流程</a:t>
            </a:r>
            <a:endParaRPr lang="en-US" sz="24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sp>
        <p:nvSpPr>
          <p:cNvPr id="32" name="Google Shape;900;p185">
            <a:extLst>
              <a:ext uri="{FF2B5EF4-FFF2-40B4-BE49-F238E27FC236}">
                <a16:creationId xmlns:a16="http://schemas.microsoft.com/office/drawing/2014/main" id="{5B6AD756-C3D8-475D-9C34-5366CEC23ECA}"/>
              </a:ext>
            </a:extLst>
          </p:cNvPr>
          <p:cNvSpPr/>
          <p:nvPr/>
        </p:nvSpPr>
        <p:spPr>
          <a:xfrm>
            <a:off x="3251268" y="1725278"/>
            <a:ext cx="1372374" cy="608664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Model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Selection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3" name="Google Shape;901;p185">
            <a:extLst>
              <a:ext uri="{FF2B5EF4-FFF2-40B4-BE49-F238E27FC236}">
                <a16:creationId xmlns:a16="http://schemas.microsoft.com/office/drawing/2014/main" id="{1B80F120-2ED2-46DB-ACA3-527CCCFADDAE}"/>
              </a:ext>
            </a:extLst>
          </p:cNvPr>
          <p:cNvCxnSpPr>
            <a:stCxn id="32" idx="2"/>
          </p:cNvCxnSpPr>
          <p:nvPr/>
        </p:nvCxnSpPr>
        <p:spPr>
          <a:xfrm flipH="1">
            <a:off x="3937074" y="2333942"/>
            <a:ext cx="381" cy="281912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34" name="Google Shape;902;p185">
            <a:extLst>
              <a:ext uri="{FF2B5EF4-FFF2-40B4-BE49-F238E27FC236}">
                <a16:creationId xmlns:a16="http://schemas.microsoft.com/office/drawing/2014/main" id="{1188B2BB-9CAA-4BF7-ABCD-3462ECEFB319}"/>
              </a:ext>
            </a:extLst>
          </p:cNvPr>
          <p:cNvCxnSpPr/>
          <p:nvPr/>
        </p:nvCxnSpPr>
        <p:spPr>
          <a:xfrm>
            <a:off x="2984609" y="3905293"/>
            <a:ext cx="219702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5" name="Google Shape;903;p185">
            <a:extLst>
              <a:ext uri="{FF2B5EF4-FFF2-40B4-BE49-F238E27FC236}">
                <a16:creationId xmlns:a16="http://schemas.microsoft.com/office/drawing/2014/main" id="{DC3E9AF2-31D9-47F1-B62A-834248530B5A}"/>
              </a:ext>
            </a:extLst>
          </p:cNvPr>
          <p:cNvSpPr/>
          <p:nvPr/>
        </p:nvSpPr>
        <p:spPr>
          <a:xfrm>
            <a:off x="3204285" y="2615746"/>
            <a:ext cx="1465823" cy="671773"/>
          </a:xfrm>
          <a:prstGeom prst="roundRect">
            <a:avLst>
              <a:gd name="adj" fmla="val 0"/>
            </a:avLst>
          </a:prstGeom>
          <a:solidFill>
            <a:srgbClr val="76B900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Pre Trained Model </a:t>
            </a:r>
            <a:b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</a:b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Importer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6" name="Google Shape;904;p185">
            <a:extLst>
              <a:ext uri="{FF2B5EF4-FFF2-40B4-BE49-F238E27FC236}">
                <a16:creationId xmlns:a16="http://schemas.microsoft.com/office/drawing/2014/main" id="{6B386BCE-C8D1-4B28-B609-DBF965FF519D}"/>
              </a:ext>
            </a:extLst>
          </p:cNvPr>
          <p:cNvCxnSpPr>
            <a:stCxn id="35" idx="2"/>
          </p:cNvCxnSpPr>
          <p:nvPr/>
        </p:nvCxnSpPr>
        <p:spPr>
          <a:xfrm>
            <a:off x="3937197" y="3287519"/>
            <a:ext cx="0" cy="281912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7" name="Google Shape;905;p185">
            <a:extLst>
              <a:ext uri="{FF2B5EF4-FFF2-40B4-BE49-F238E27FC236}">
                <a16:creationId xmlns:a16="http://schemas.microsoft.com/office/drawing/2014/main" id="{50075251-95D6-4E55-9E4F-E6E5C898A2F8}"/>
              </a:ext>
            </a:extLst>
          </p:cNvPr>
          <p:cNvSpPr/>
          <p:nvPr/>
        </p:nvSpPr>
        <p:spPr>
          <a:xfrm>
            <a:off x="6266586" y="3569407"/>
            <a:ext cx="1465823" cy="671773"/>
          </a:xfrm>
          <a:prstGeom prst="roundRect">
            <a:avLst>
              <a:gd name="adj" fmla="val 0"/>
            </a:avLst>
          </a:prstGeom>
          <a:solidFill>
            <a:srgbClr val="76B900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Pruner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8" name="Google Shape;906;p185">
            <a:extLst>
              <a:ext uri="{FF2B5EF4-FFF2-40B4-BE49-F238E27FC236}">
                <a16:creationId xmlns:a16="http://schemas.microsoft.com/office/drawing/2014/main" id="{79B72C57-F63D-4F2F-B7F1-D199321A1708}"/>
              </a:ext>
            </a:extLst>
          </p:cNvPr>
          <p:cNvCxnSpPr>
            <a:stCxn id="37" idx="3"/>
          </p:cNvCxnSpPr>
          <p:nvPr/>
        </p:nvCxnSpPr>
        <p:spPr>
          <a:xfrm>
            <a:off x="7732409" y="3905293"/>
            <a:ext cx="14684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39" name="Google Shape;907;p185">
            <a:extLst>
              <a:ext uri="{FF2B5EF4-FFF2-40B4-BE49-F238E27FC236}">
                <a16:creationId xmlns:a16="http://schemas.microsoft.com/office/drawing/2014/main" id="{2D37F4F2-025A-4096-99C6-1609B73E95B8}"/>
              </a:ext>
            </a:extLst>
          </p:cNvPr>
          <p:cNvSpPr/>
          <p:nvPr/>
        </p:nvSpPr>
        <p:spPr>
          <a:xfrm>
            <a:off x="3264581" y="4786672"/>
            <a:ext cx="1465823" cy="564654"/>
          </a:xfrm>
          <a:prstGeom prst="roundRect">
            <a:avLst>
              <a:gd name="adj" fmla="val 0"/>
            </a:avLst>
          </a:prstGeom>
          <a:solidFill>
            <a:srgbClr val="007450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Metrics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0" name="Google Shape;908;p185">
            <a:extLst>
              <a:ext uri="{FF2B5EF4-FFF2-40B4-BE49-F238E27FC236}">
                <a16:creationId xmlns:a16="http://schemas.microsoft.com/office/drawing/2014/main" id="{6EA26912-567B-4F93-B4D9-5ACF8F7282D4}"/>
              </a:ext>
            </a:extLst>
          </p:cNvPr>
          <p:cNvCxnSpPr/>
          <p:nvPr/>
        </p:nvCxnSpPr>
        <p:spPr>
          <a:xfrm>
            <a:off x="3614319" y="4240960"/>
            <a:ext cx="0" cy="564654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1" name="Google Shape;909;p185">
            <a:extLst>
              <a:ext uri="{FF2B5EF4-FFF2-40B4-BE49-F238E27FC236}">
                <a16:creationId xmlns:a16="http://schemas.microsoft.com/office/drawing/2014/main" id="{53B19922-9590-492E-8A62-558A32B536DF}"/>
              </a:ext>
            </a:extLst>
          </p:cNvPr>
          <p:cNvCxnSpPr>
            <a:stCxn id="39" idx="2"/>
            <a:endCxn id="53" idx="0"/>
          </p:cNvCxnSpPr>
          <p:nvPr/>
        </p:nvCxnSpPr>
        <p:spPr>
          <a:xfrm flipH="1">
            <a:off x="3984143" y="5351326"/>
            <a:ext cx="13350" cy="407714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" name="Google Shape;911;p185">
            <a:extLst>
              <a:ext uri="{FF2B5EF4-FFF2-40B4-BE49-F238E27FC236}">
                <a16:creationId xmlns:a16="http://schemas.microsoft.com/office/drawing/2014/main" id="{FF44C099-FD72-499A-B144-A3509BB97113}"/>
              </a:ext>
            </a:extLst>
          </p:cNvPr>
          <p:cNvSpPr/>
          <p:nvPr/>
        </p:nvSpPr>
        <p:spPr>
          <a:xfrm>
            <a:off x="4860250" y="3601004"/>
            <a:ext cx="1231246" cy="608664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Trainer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3" name="Google Shape;912;p185">
            <a:extLst>
              <a:ext uri="{FF2B5EF4-FFF2-40B4-BE49-F238E27FC236}">
                <a16:creationId xmlns:a16="http://schemas.microsoft.com/office/drawing/2014/main" id="{F195D737-F512-48B7-ACC4-41088B5C9CCC}"/>
              </a:ext>
            </a:extLst>
          </p:cNvPr>
          <p:cNvCxnSpPr>
            <a:stCxn id="42" idx="3"/>
            <a:endCxn id="37" idx="1"/>
          </p:cNvCxnSpPr>
          <p:nvPr/>
        </p:nvCxnSpPr>
        <p:spPr>
          <a:xfrm>
            <a:off x="6091496" y="3905336"/>
            <a:ext cx="175075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4" name="Google Shape;913;p185">
            <a:extLst>
              <a:ext uri="{FF2B5EF4-FFF2-40B4-BE49-F238E27FC236}">
                <a16:creationId xmlns:a16="http://schemas.microsoft.com/office/drawing/2014/main" id="{A424AA42-AE16-4815-897F-FF7FBB7B8A5F}"/>
              </a:ext>
            </a:extLst>
          </p:cNvPr>
          <p:cNvSpPr/>
          <p:nvPr/>
        </p:nvSpPr>
        <p:spPr>
          <a:xfrm>
            <a:off x="7879196" y="3569407"/>
            <a:ext cx="1465823" cy="671773"/>
          </a:xfrm>
          <a:prstGeom prst="roundRect">
            <a:avLst>
              <a:gd name="adj" fmla="val 0"/>
            </a:avLst>
          </a:prstGeom>
          <a:solidFill>
            <a:srgbClr val="76B900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Exporter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5" name="Google Shape;914;p185">
            <a:extLst>
              <a:ext uri="{FF2B5EF4-FFF2-40B4-BE49-F238E27FC236}">
                <a16:creationId xmlns:a16="http://schemas.microsoft.com/office/drawing/2014/main" id="{4C48F6A4-0D91-43DA-8E3F-3404FC590308}"/>
              </a:ext>
            </a:extLst>
          </p:cNvPr>
          <p:cNvCxnSpPr>
            <a:endCxn id="42" idx="1"/>
          </p:cNvCxnSpPr>
          <p:nvPr/>
        </p:nvCxnSpPr>
        <p:spPr>
          <a:xfrm>
            <a:off x="4670299" y="3905336"/>
            <a:ext cx="189951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6" name="Google Shape;915;p185">
            <a:extLst>
              <a:ext uri="{FF2B5EF4-FFF2-40B4-BE49-F238E27FC236}">
                <a16:creationId xmlns:a16="http://schemas.microsoft.com/office/drawing/2014/main" id="{4AC93669-C037-4C64-9F6A-83F784E5E9CF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9345019" y="3905294"/>
            <a:ext cx="716016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7" name="Google Shape;916;p185">
            <a:extLst>
              <a:ext uri="{FF2B5EF4-FFF2-40B4-BE49-F238E27FC236}">
                <a16:creationId xmlns:a16="http://schemas.microsoft.com/office/drawing/2014/main" id="{A7636C64-4F76-469F-AF51-195B3D4579D4}"/>
              </a:ext>
            </a:extLst>
          </p:cNvPr>
          <p:cNvSpPr/>
          <p:nvPr/>
        </p:nvSpPr>
        <p:spPr>
          <a:xfrm>
            <a:off x="1398636" y="3569407"/>
            <a:ext cx="1585973" cy="671773"/>
          </a:xfrm>
          <a:prstGeom prst="roundRect">
            <a:avLst>
              <a:gd name="adj" fmla="val 0"/>
            </a:avLst>
          </a:prstGeom>
          <a:solidFill>
            <a:srgbClr val="007450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Dataset Labeling etc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8" name="Google Shape;917;p185">
            <a:extLst>
              <a:ext uri="{FF2B5EF4-FFF2-40B4-BE49-F238E27FC236}">
                <a16:creationId xmlns:a16="http://schemas.microsoft.com/office/drawing/2014/main" id="{60BA17A5-C9A0-4827-AB63-062AF2F238F1}"/>
              </a:ext>
            </a:extLst>
          </p:cNvPr>
          <p:cNvCxnSpPr>
            <a:stCxn id="37" idx="2"/>
          </p:cNvCxnSpPr>
          <p:nvPr/>
        </p:nvCxnSpPr>
        <p:spPr>
          <a:xfrm>
            <a:off x="6999498" y="4241180"/>
            <a:ext cx="0" cy="33298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918;p185">
            <a:extLst>
              <a:ext uri="{FF2B5EF4-FFF2-40B4-BE49-F238E27FC236}">
                <a16:creationId xmlns:a16="http://schemas.microsoft.com/office/drawing/2014/main" id="{2CB1F6E9-926F-4F5E-BE5E-B251A8E7588E}"/>
              </a:ext>
            </a:extLst>
          </p:cNvPr>
          <p:cNvCxnSpPr/>
          <p:nvPr/>
        </p:nvCxnSpPr>
        <p:spPr>
          <a:xfrm rot="10800000">
            <a:off x="3937197" y="4241167"/>
            <a:ext cx="763" cy="344605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0" name="Google Shape;919;p185">
            <a:extLst>
              <a:ext uri="{FF2B5EF4-FFF2-40B4-BE49-F238E27FC236}">
                <a16:creationId xmlns:a16="http://schemas.microsoft.com/office/drawing/2014/main" id="{C3C4BD99-1752-42DE-A2D3-17E51A4386E2}"/>
              </a:ext>
            </a:extLst>
          </p:cNvPr>
          <p:cNvCxnSpPr/>
          <p:nvPr/>
        </p:nvCxnSpPr>
        <p:spPr>
          <a:xfrm>
            <a:off x="3937889" y="4573692"/>
            <a:ext cx="3055611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920;p185">
            <a:extLst>
              <a:ext uri="{FF2B5EF4-FFF2-40B4-BE49-F238E27FC236}">
                <a16:creationId xmlns:a16="http://schemas.microsoft.com/office/drawing/2014/main" id="{AC2400DE-4253-4079-83CE-EE69467B909A}"/>
              </a:ext>
            </a:extLst>
          </p:cNvPr>
          <p:cNvSpPr txBox="1"/>
          <p:nvPr/>
        </p:nvSpPr>
        <p:spPr>
          <a:xfrm>
            <a:off x="4731150" y="4406222"/>
            <a:ext cx="1585973" cy="16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algn="ctr">
              <a:buClr>
                <a:srgbClr val="000000"/>
              </a:buClr>
              <a:buFont typeface="Trebuchet MS"/>
              <a:buNone/>
            </a:pPr>
            <a:r>
              <a:rPr lang="en" sz="800" kern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Stabilize / fine-tune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" name="Google Shape;921;p185">
            <a:extLst>
              <a:ext uri="{FF2B5EF4-FFF2-40B4-BE49-F238E27FC236}">
                <a16:creationId xmlns:a16="http://schemas.microsoft.com/office/drawing/2014/main" id="{67A1AA2F-70AC-4645-BB9A-88E4208140A9}"/>
              </a:ext>
            </a:extLst>
          </p:cNvPr>
          <p:cNvSpPr/>
          <p:nvPr/>
        </p:nvSpPr>
        <p:spPr>
          <a:xfrm>
            <a:off x="3204285" y="3569395"/>
            <a:ext cx="1465823" cy="671773"/>
          </a:xfrm>
          <a:prstGeom prst="roundRect">
            <a:avLst>
              <a:gd name="adj" fmla="val 0"/>
            </a:avLst>
          </a:prstGeom>
          <a:solidFill>
            <a:srgbClr val="76B900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Training &amp; validation loops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910;p185">
            <a:extLst>
              <a:ext uri="{FF2B5EF4-FFF2-40B4-BE49-F238E27FC236}">
                <a16:creationId xmlns:a16="http://schemas.microsoft.com/office/drawing/2014/main" id="{79DD7680-FA2F-4E84-8EBC-0F545855B459}"/>
              </a:ext>
            </a:extLst>
          </p:cNvPr>
          <p:cNvSpPr/>
          <p:nvPr/>
        </p:nvSpPr>
        <p:spPr>
          <a:xfrm>
            <a:off x="3251390" y="5759005"/>
            <a:ext cx="1465823" cy="608664"/>
          </a:xfrm>
          <a:prstGeom prst="rect">
            <a:avLst/>
          </a:prstGeom>
          <a:solidFill>
            <a:srgbClr val="007450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Results &amp;</a:t>
            </a:r>
            <a:b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</a:br>
            <a:r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Visualizations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47E0F0-85C7-4AE5-A80E-323AEA6FF353}"/>
              </a:ext>
            </a:extLst>
          </p:cNvPr>
          <p:cNvGrpSpPr/>
          <p:nvPr/>
        </p:nvGrpSpPr>
        <p:grpSpPr>
          <a:xfrm>
            <a:off x="10030492" y="3569395"/>
            <a:ext cx="1483355" cy="2086845"/>
            <a:chOff x="9637158" y="3569395"/>
            <a:chExt cx="1483355" cy="2086845"/>
          </a:xfrm>
        </p:grpSpPr>
        <p:sp>
          <p:nvSpPr>
            <p:cNvPr id="59" name="Google Shape;930;p186">
              <a:extLst>
                <a:ext uri="{FF2B5EF4-FFF2-40B4-BE49-F238E27FC236}">
                  <a16:creationId xmlns:a16="http://schemas.microsoft.com/office/drawing/2014/main" id="{78F9D1BA-1DCA-46B2-8850-289D82D599F9}"/>
                </a:ext>
              </a:extLst>
            </p:cNvPr>
            <p:cNvSpPr/>
            <p:nvPr/>
          </p:nvSpPr>
          <p:spPr>
            <a:xfrm>
              <a:off x="9637158" y="3569395"/>
              <a:ext cx="1483355" cy="2086845"/>
            </a:xfrm>
            <a:prstGeom prst="rect">
              <a:avLst/>
            </a:prstGeom>
            <a:solidFill>
              <a:srgbClr val="E7E6E6"/>
            </a:solidFill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947;p186">
              <a:extLst>
                <a:ext uri="{FF2B5EF4-FFF2-40B4-BE49-F238E27FC236}">
                  <a16:creationId xmlns:a16="http://schemas.microsoft.com/office/drawing/2014/main" id="{9769C432-3686-48B8-960B-F3DEE0895F41}"/>
                </a:ext>
              </a:extLst>
            </p:cNvPr>
            <p:cNvSpPr txBox="1"/>
            <p:nvPr/>
          </p:nvSpPr>
          <p:spPr>
            <a:xfrm>
              <a:off x="9685468" y="5296656"/>
              <a:ext cx="1276715" cy="357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1000" kern="0">
                  <a:solidFill>
                    <a:srgbClr val="000000"/>
                  </a:solidFill>
                  <a:ea typeface="Trebuchet MS"/>
                  <a:cs typeface="Trebuchet MS"/>
                  <a:sym typeface="Trebuchet MS"/>
                </a:rPr>
                <a:t>DeepStream graph</a:t>
              </a:r>
              <a:endParaRPr sz="1000" kern="0">
                <a:solidFill>
                  <a:srgbClr val="000000"/>
                </a:solidFill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" name="Google Shape;899;p185">
              <a:extLst>
                <a:ext uri="{FF2B5EF4-FFF2-40B4-BE49-F238E27FC236}">
                  <a16:creationId xmlns:a16="http://schemas.microsoft.com/office/drawing/2014/main" id="{8AD088E0-6278-417D-AED0-49D42594BC03}"/>
                </a:ext>
              </a:extLst>
            </p:cNvPr>
            <p:cNvSpPr/>
            <p:nvPr/>
          </p:nvSpPr>
          <p:spPr>
            <a:xfrm>
              <a:off x="9849224" y="3601004"/>
              <a:ext cx="1059222" cy="608664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 typeface="Trebuchet MS"/>
                <a:buNone/>
                <a:tabLst/>
                <a:defRPr/>
              </a:pPr>
              <a:r>
                <a:rPr kumimoji="0" lang="en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Trebuchet MS"/>
                  <a:cs typeface="Trebuchet MS"/>
                  <a:sym typeface="Trebuchet MS"/>
                </a:rPr>
                <a:t>Convert Model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Trebuchet MS"/>
                  <a:cs typeface="Trebuchet MS"/>
                  <a:sym typeface="Trebuchet MS"/>
                </a:rPr>
                <a:t>(TensorRT)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922;p185">
              <a:extLst>
                <a:ext uri="{FF2B5EF4-FFF2-40B4-BE49-F238E27FC236}">
                  <a16:creationId xmlns:a16="http://schemas.microsoft.com/office/drawing/2014/main" id="{A91D4669-B385-4E6E-B30D-74928B8CDC6E}"/>
                </a:ext>
              </a:extLst>
            </p:cNvPr>
            <p:cNvSpPr/>
            <p:nvPr/>
          </p:nvSpPr>
          <p:spPr>
            <a:xfrm>
              <a:off x="9866757" y="4639765"/>
              <a:ext cx="1059222" cy="608664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Trebuchet MS"/>
                  <a:cs typeface="Trebuchet MS"/>
                  <a:sym typeface="Trebuchet MS"/>
                </a:rPr>
                <a:t>DeepStream Plugins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5" name="Google Shape;923;p185">
              <a:extLst>
                <a:ext uri="{FF2B5EF4-FFF2-40B4-BE49-F238E27FC236}">
                  <a16:creationId xmlns:a16="http://schemas.microsoft.com/office/drawing/2014/main" id="{B3A62253-19D9-4F7E-975A-2821B6E3B2C3}"/>
                </a:ext>
              </a:extLst>
            </p:cNvPr>
            <p:cNvCxnSpPr>
              <a:stCxn id="31" idx="2"/>
              <a:endCxn id="54" idx="0"/>
            </p:cNvCxnSpPr>
            <p:nvPr/>
          </p:nvCxnSpPr>
          <p:spPr>
            <a:xfrm>
              <a:off x="10378835" y="4209668"/>
              <a:ext cx="17533" cy="430097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2904933-33F9-455D-A839-A8CC76F53B4E}"/>
              </a:ext>
            </a:extLst>
          </p:cNvPr>
          <p:cNvSpPr txBox="1"/>
          <p:nvPr/>
        </p:nvSpPr>
        <p:spPr>
          <a:xfrm>
            <a:off x="6533322" y="1932659"/>
            <a:ext cx="1855304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DINPro-Bold" panose="02000503030000020004" pitchFamily="2" charset="0"/>
              </a:rPr>
              <a:t>Server</a:t>
            </a:r>
            <a:endParaRPr lang="en-US" sz="4000" dirty="0">
              <a:solidFill>
                <a:schemeClr val="bg1"/>
              </a:solidFill>
              <a:latin typeface="DINPro-Bold" panose="02000503030000020004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9F2A5D-E445-4925-B29A-2EE036001CDC}"/>
              </a:ext>
            </a:extLst>
          </p:cNvPr>
          <p:cNvSpPr txBox="1"/>
          <p:nvPr/>
        </p:nvSpPr>
        <p:spPr>
          <a:xfrm>
            <a:off x="9662299" y="1928963"/>
            <a:ext cx="1855304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DINPro-Bold" panose="02000503030000020004" pitchFamily="2" charset="0"/>
              </a:rPr>
              <a:t>Jetson</a:t>
            </a:r>
            <a:endParaRPr lang="en-US" sz="4000" dirty="0">
              <a:solidFill>
                <a:schemeClr val="bg1"/>
              </a:solidFill>
              <a:latin typeface="DINPro-Bold" panose="0200050303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4A09C-339B-40E3-A514-B371432AED1B}"/>
              </a:ext>
            </a:extLst>
          </p:cNvPr>
          <p:cNvSpPr/>
          <p:nvPr/>
        </p:nvSpPr>
        <p:spPr>
          <a:xfrm>
            <a:off x="1650448" y="3930063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u="sng" dirty="0">
                <a:solidFill>
                  <a:schemeClr val="bg1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准备数据集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829494-51F7-46EF-A241-59840A0149C8}"/>
              </a:ext>
            </a:extLst>
          </p:cNvPr>
          <p:cNvSpPr/>
          <p:nvPr/>
        </p:nvSpPr>
        <p:spPr>
          <a:xfrm>
            <a:off x="3308973" y="392081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u="sng" dirty="0">
                <a:solidFill>
                  <a:schemeClr val="bg1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设置训练参数</a:t>
            </a:r>
            <a:endParaRPr lang="zh-CN" altLang="en-US" sz="14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549A3C-DB91-4F5A-A4AF-236EAF86227C}"/>
              </a:ext>
            </a:extLst>
          </p:cNvPr>
          <p:cNvSpPr/>
          <p:nvPr/>
        </p:nvSpPr>
        <p:spPr>
          <a:xfrm>
            <a:off x="3362548" y="2985782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u="sng" dirty="0">
                <a:solidFill>
                  <a:schemeClr val="bg1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预训练模型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224F55-6E0E-4964-9308-34A24853A593}"/>
              </a:ext>
            </a:extLst>
          </p:cNvPr>
          <p:cNvSpPr/>
          <p:nvPr/>
        </p:nvSpPr>
        <p:spPr>
          <a:xfrm>
            <a:off x="5056961" y="391469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u="sng" dirty="0">
                <a:solidFill>
                  <a:schemeClr val="bg1"/>
                </a:solidFill>
                <a:latin typeface="Helvetica Neue"/>
              </a:rPr>
              <a:t>训练模型</a:t>
            </a:r>
            <a:endParaRPr lang="zh-CN" altLang="en-US" sz="14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85C13A-67F5-40D6-A558-9F0A5DE016F3}"/>
              </a:ext>
            </a:extLst>
          </p:cNvPr>
          <p:cNvSpPr/>
          <p:nvPr/>
        </p:nvSpPr>
        <p:spPr>
          <a:xfrm>
            <a:off x="3546086" y="504162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u="sng" dirty="0">
                <a:solidFill>
                  <a:schemeClr val="bg1"/>
                </a:solidFill>
                <a:latin typeface="Helvetica Neue"/>
              </a:rPr>
              <a:t>评估模型</a:t>
            </a:r>
            <a:endParaRPr lang="zh-CN" altLang="en-US" sz="14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FA56D0C-4667-4E84-9FC5-FC85B602BBBE}"/>
              </a:ext>
            </a:extLst>
          </p:cNvPr>
          <p:cNvSpPr/>
          <p:nvPr/>
        </p:nvSpPr>
        <p:spPr>
          <a:xfrm>
            <a:off x="6558163" y="388600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u="sng" dirty="0">
                <a:solidFill>
                  <a:schemeClr val="bg1"/>
                </a:solidFill>
                <a:latin typeface="Helvetica Neue"/>
              </a:rPr>
              <a:t>模型剪枝</a:t>
            </a:r>
            <a:endParaRPr lang="zh-CN" altLang="en-US" sz="14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CC73BA3-C694-433F-BA59-C3B8B9EF518A}"/>
              </a:ext>
            </a:extLst>
          </p:cNvPr>
          <p:cNvSpPr/>
          <p:nvPr/>
        </p:nvSpPr>
        <p:spPr>
          <a:xfrm>
            <a:off x="8164587" y="389254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u="sng" dirty="0">
                <a:solidFill>
                  <a:schemeClr val="bg1"/>
                </a:solidFill>
                <a:latin typeface="Helvetica Neue"/>
              </a:rPr>
              <a:t>导出模型</a:t>
            </a:r>
            <a:endParaRPr lang="zh-CN" altLang="en-US" sz="14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7F8B49-A1FE-430B-8669-74B551F74D48}"/>
              </a:ext>
            </a:extLst>
          </p:cNvPr>
          <p:cNvSpPr/>
          <p:nvPr/>
        </p:nvSpPr>
        <p:spPr>
          <a:xfrm>
            <a:off x="10323240" y="394904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u="sng" dirty="0">
                <a:solidFill>
                  <a:schemeClr val="bg1"/>
                </a:solidFill>
                <a:latin typeface="Helvetica Neue"/>
              </a:rPr>
              <a:t>转换模型格式</a:t>
            </a:r>
            <a:endParaRPr lang="zh-CN" altLang="en-US" sz="1400" dirty="0">
              <a:solidFill>
                <a:schemeClr val="bg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1217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20-2810-4376-B263-E0E970D7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904" y="720214"/>
            <a:ext cx="10147410" cy="656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Transfer Learning Toolkit</a:t>
            </a:r>
            <a:r>
              <a:rPr lang="zh-CN" altLang="en-US" sz="3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的工作流程</a:t>
            </a:r>
            <a:endParaRPr lang="en-US" sz="24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2456F2-F4AC-4423-A2A5-702F729E85D5}"/>
              </a:ext>
            </a:extLst>
          </p:cNvPr>
          <p:cNvSpPr/>
          <p:nvPr/>
        </p:nvSpPr>
        <p:spPr>
          <a:xfrm>
            <a:off x="1837386" y="173361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设置环境变量</a:t>
            </a: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准备数据集和预训练模型</a:t>
            </a:r>
            <a:b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    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1.1 </a:t>
            </a: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将数据集转换成</a:t>
            </a:r>
            <a:r>
              <a:rPr lang="en-US" altLang="zh-CN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KITTI</a:t>
            </a: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格式并生成</a:t>
            </a:r>
            <a:r>
              <a:rPr lang="en-US" altLang="zh-CN" u="sng" dirty="0" err="1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TFrecord</a:t>
            </a: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文件</a:t>
            </a:r>
            <a:b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    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1.2 </a:t>
            </a: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下载预训练模型</a:t>
            </a: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设置训练参数</a:t>
            </a: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利用</a:t>
            </a:r>
            <a:r>
              <a:rPr lang="en-US" altLang="zh-CN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NVIDIA Transfer Learning Toolkit</a:t>
            </a: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训练模型</a:t>
            </a: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评估模型</a:t>
            </a: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模型剪枝</a:t>
            </a: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重新训练剪枝后的模型</a:t>
            </a: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评估重新训练的模型</a:t>
            </a: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可视化推理过程</a:t>
            </a: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模型的导出和部署</a:t>
            </a: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u="sng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确认导出模型</a:t>
            </a:r>
            <a:endParaRPr lang="zh-CN" altLang="en-US" b="0" i="0" dirty="0">
              <a:solidFill>
                <a:schemeClr val="bg1"/>
              </a:solidFill>
              <a:effectLst/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532BF511-54F6-4F2E-9C52-105CC4E85F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5722" y="405953"/>
            <a:ext cx="7627056" cy="775853"/>
          </a:xfrm>
        </p:spPr>
        <p:txBody>
          <a:bodyPr vert="horz" wrap="square" lIns="0" tIns="15875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4111" eaLnBrk="1" hangingPunct="1">
              <a:lnSpc>
                <a:spcPct val="100000"/>
              </a:lnSpc>
              <a:spcBef>
                <a:spcPts val="1250"/>
              </a:spcBef>
              <a:defRPr/>
            </a:pPr>
            <a:r>
              <a:rPr spc="-428" dirty="0">
                <a:latin typeface="DINPro-Regular" panose="02000503030000020004" pitchFamily="50" charset="0"/>
                <a:cs typeface="Trebuchet MS"/>
              </a:rPr>
              <a:t>T</a:t>
            </a:r>
            <a:r>
              <a:rPr dirty="0">
                <a:latin typeface="DINPro-Regular" panose="02000503030000020004" pitchFamily="50" charset="0"/>
                <a:cs typeface="Trebuchet MS"/>
              </a:rPr>
              <a:t>e</a:t>
            </a:r>
            <a:r>
              <a:rPr spc="-6" dirty="0">
                <a:latin typeface="DINPro-Regular" panose="02000503030000020004" pitchFamily="50" charset="0"/>
                <a:cs typeface="Trebuchet MS"/>
              </a:rPr>
              <a:t>n</a:t>
            </a:r>
            <a:r>
              <a:rPr dirty="0">
                <a:latin typeface="DINPro-Regular" panose="02000503030000020004" pitchFamily="50" charset="0"/>
                <a:cs typeface="Trebuchet MS"/>
              </a:rPr>
              <a:t>so</a:t>
            </a:r>
            <a:r>
              <a:rPr spc="-6" dirty="0">
                <a:latin typeface="DINPro-Regular" panose="02000503030000020004" pitchFamily="50" charset="0"/>
                <a:cs typeface="Trebuchet MS"/>
              </a:rPr>
              <a:t>r</a:t>
            </a:r>
            <a:r>
              <a:rPr spc="-161" dirty="0">
                <a:latin typeface="DINPro-Regular" panose="02000503030000020004" pitchFamily="50" charset="0"/>
                <a:cs typeface="Trebuchet MS"/>
              </a:rPr>
              <a:t>R</a:t>
            </a:r>
            <a:r>
              <a:rPr dirty="0">
                <a:latin typeface="DINPro-Regular" panose="02000503030000020004" pitchFamily="50" charset="0"/>
                <a:cs typeface="Trebuchet MS"/>
              </a:rPr>
              <a:t>T</a:t>
            </a:r>
            <a:r>
              <a:rPr lang="en-US" dirty="0">
                <a:latin typeface="DINPro-Regular" panose="02000503030000020004" pitchFamily="50" charset="0"/>
                <a:cs typeface="Trebuchet MS"/>
              </a:rPr>
              <a:t> </a:t>
            </a:r>
            <a:r>
              <a:rPr spc="-22" dirty="0">
                <a:latin typeface="DINPro-Regular" panose="02000503030000020004" pitchFamily="50" charset="0"/>
              </a:rPr>
              <a:t>Workflow</a:t>
            </a:r>
            <a:endParaRPr dirty="0">
              <a:latin typeface="DINPro-Regular" panose="02000503030000020004" pitchFamily="50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E08504A-3D12-4848-8CAC-E8E9C5D96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278" y="4981222"/>
            <a:ext cx="848431" cy="91722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507995" fontAlgn="base">
              <a:spcBef>
                <a:spcPct val="0"/>
              </a:spcBef>
              <a:spcAft>
                <a:spcPct val="0"/>
              </a:spcAft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EDA8CF0-CF57-4524-9A4C-8382462E0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334" y="6138333"/>
            <a:ext cx="1679222" cy="55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6689" rIns="0" bIns="0">
            <a:spAutoFit/>
          </a:bodyPr>
          <a:lstStyle>
            <a:lvl1pPr marL="317500" indent="-3048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52774" indent="-338663" defTabSz="507995" fontAlgn="base">
              <a:lnSpc>
                <a:spcPts val="2000"/>
              </a:lnSpc>
              <a:spcBef>
                <a:spcPts val="292"/>
              </a:spcBef>
              <a:spcAft>
                <a:spcPct val="0"/>
              </a:spcAft>
            </a:pPr>
            <a:r>
              <a:rPr lang="en-US" altLang="en-US" sz="1778" dirty="0">
                <a:solidFill>
                  <a:srgbClr val="000000"/>
                </a:solidFill>
                <a:latin typeface="DINPro-Regular" panose="02000503030000020004" pitchFamily="50" charset="0"/>
              </a:rPr>
              <a:t>OPTIMIZATION  ENGINE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50CB70B9-B3A0-451C-8FA6-79A46CF1F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223" y="4572001"/>
            <a:ext cx="1732139" cy="14922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507995" fontAlgn="base">
              <a:spcBef>
                <a:spcPct val="0"/>
              </a:spcBef>
              <a:spcAft>
                <a:spcPct val="0"/>
              </a:spcAft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502916C9-86A4-43D5-8DA6-0719A36D2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529" y="5122333"/>
            <a:ext cx="532694" cy="57855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507995" fontAlgn="base">
              <a:spcBef>
                <a:spcPct val="0"/>
              </a:spcBef>
              <a:spcAft>
                <a:spcPct val="0"/>
              </a:spcAft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D3FCF5E-82FB-409A-9EF1-4089893EF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986" y="5362223"/>
            <a:ext cx="769056" cy="65969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507995" fontAlgn="base">
              <a:spcBef>
                <a:spcPct val="0"/>
              </a:spcBef>
              <a:spcAft>
                <a:spcPct val="0"/>
              </a:spcAft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828726BB-9885-467F-AEFA-C350E60EE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5445" y="6138333"/>
            <a:ext cx="1453444" cy="55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6689" rIns="0" bIns="0">
            <a:spAutoFit/>
          </a:bodyPr>
          <a:lstStyle>
            <a:lvl1pPr marL="190500" indent="-1778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11665" indent="-197554" defTabSz="507995" fontAlgn="base">
              <a:lnSpc>
                <a:spcPts val="2000"/>
              </a:lnSpc>
              <a:spcBef>
                <a:spcPts val="292"/>
              </a:spcBef>
              <a:spcAft>
                <a:spcPct val="0"/>
              </a:spcAft>
            </a:pPr>
            <a:r>
              <a:rPr lang="en-US" altLang="en-US" sz="1778" dirty="0">
                <a:solidFill>
                  <a:srgbClr val="000000"/>
                </a:solidFill>
                <a:latin typeface="DINPro-Regular" panose="02000503030000020004" pitchFamily="50" charset="0"/>
              </a:rPr>
              <a:t>EXECUTION  ENGINE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0740CC2D-7D98-4D7E-9ACA-4D381A722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3222" y="4545542"/>
            <a:ext cx="1735667" cy="147990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507995" fontAlgn="base">
              <a:spcBef>
                <a:spcPct val="0"/>
              </a:spcBef>
              <a:spcAft>
                <a:spcPct val="0"/>
              </a:spcAft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C1DDD62A-1D5E-4937-941E-7E177ACA7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33" y="5094111"/>
            <a:ext cx="672042" cy="564444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507995" fontAlgn="base">
              <a:spcBef>
                <a:spcPct val="0"/>
              </a:spcBef>
              <a:spcAft>
                <a:spcPct val="0"/>
              </a:spcAft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3EDFD522-ED5B-4F07-A466-C1CA04539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2111" y="5423960"/>
            <a:ext cx="536222" cy="460374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507995" fontAlgn="base">
              <a:spcBef>
                <a:spcPct val="0"/>
              </a:spcBef>
              <a:spcAft>
                <a:spcPct val="0"/>
              </a:spcAft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6870EE6-3024-4B3E-A963-B856ED8C0A5A}"/>
              </a:ext>
            </a:extLst>
          </p:cNvPr>
          <p:cNvSpPr txBox="1"/>
          <p:nvPr/>
        </p:nvSpPr>
        <p:spPr>
          <a:xfrm>
            <a:off x="6618110" y="6138334"/>
            <a:ext cx="929571" cy="287850"/>
          </a:xfrm>
          <a:prstGeom prst="rect">
            <a:avLst/>
          </a:prstGeom>
        </p:spPr>
        <p:txBody>
          <a:bodyPr wrap="square" lIns="0" tIns="14111" rIns="0" bIns="0">
            <a:spAutoFit/>
          </a:bodyPr>
          <a:lstStyle/>
          <a:p>
            <a:pPr marL="14111" defTabSz="507995" fontAlgn="base">
              <a:spcBef>
                <a:spcPts val="111"/>
              </a:spcBef>
              <a:spcAft>
                <a:spcPct val="0"/>
              </a:spcAft>
              <a:defRPr/>
            </a:pPr>
            <a:r>
              <a:rPr sz="1778" dirty="0">
                <a:solidFill>
                  <a:srgbClr val="000000"/>
                </a:solidFill>
                <a:latin typeface="DINPro-Regular" panose="02000503030000020004" pitchFamily="50" charset="0"/>
                <a:ea typeface="MS PGothic" panose="020B0600070205080204" pitchFamily="34" charset="-128"/>
                <a:cs typeface="Trebuchet MS"/>
              </a:rPr>
              <a:t>PL</a:t>
            </a:r>
            <a:r>
              <a:rPr sz="1778" spc="-6" dirty="0">
                <a:solidFill>
                  <a:srgbClr val="000000"/>
                </a:solidFill>
                <a:latin typeface="DINPro-Regular" panose="02000503030000020004" pitchFamily="50" charset="0"/>
                <a:ea typeface="MS PGothic" panose="020B0600070205080204" pitchFamily="34" charset="-128"/>
                <a:cs typeface="Trebuchet MS"/>
              </a:rPr>
              <a:t>AN</a:t>
            </a:r>
            <a:endParaRPr sz="1778" dirty="0">
              <a:solidFill>
                <a:srgbClr val="000000"/>
              </a:solidFill>
              <a:latin typeface="DINPro-Regular" panose="02000503030000020004" pitchFamily="50" charset="0"/>
              <a:ea typeface="MS PGothic" panose="020B0600070205080204" pitchFamily="34" charset="-128"/>
              <a:cs typeface="Trebuchet MS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42E1FE95-CC29-40E1-9A62-67CDA6AF9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9445" y="4811889"/>
            <a:ext cx="1211792" cy="1042459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507995" fontAlgn="base">
              <a:spcBef>
                <a:spcPct val="0"/>
              </a:spcBef>
              <a:spcAft>
                <a:spcPct val="0"/>
              </a:spcAft>
            </a:pP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5213F556-3A1D-42BA-AEFC-2526CC586BC8}"/>
              </a:ext>
            </a:extLst>
          </p:cNvPr>
          <p:cNvSpPr>
            <a:spLocks/>
          </p:cNvSpPr>
          <p:nvPr/>
        </p:nvSpPr>
        <p:spPr bwMode="auto">
          <a:xfrm>
            <a:off x="3171473" y="5434542"/>
            <a:ext cx="462139" cy="0"/>
          </a:xfrm>
          <a:custGeom>
            <a:avLst/>
            <a:gdLst>
              <a:gd name="T0" fmla="*/ 0 w 416560"/>
              <a:gd name="T1" fmla="*/ 392413 w 416560"/>
              <a:gd name="T2" fmla="*/ 414537 w 416560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416560">
                <a:moveTo>
                  <a:pt x="0" y="0"/>
                </a:moveTo>
                <a:lnTo>
                  <a:pt x="394213" y="0"/>
                </a:lnTo>
                <a:lnTo>
                  <a:pt x="416439" y="0"/>
                </a:lnTo>
              </a:path>
            </a:pathLst>
          </a:custGeom>
          <a:noFill/>
          <a:ln w="44450">
            <a:solidFill>
              <a:srgbClr val="76B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5079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A3974B98-6E62-4236-9748-71864FDC3703}"/>
              </a:ext>
            </a:extLst>
          </p:cNvPr>
          <p:cNvSpPr>
            <a:spLocks/>
          </p:cNvSpPr>
          <p:nvPr/>
        </p:nvSpPr>
        <p:spPr bwMode="auto">
          <a:xfrm>
            <a:off x="3638904" y="5358695"/>
            <a:ext cx="151694" cy="151694"/>
          </a:xfrm>
          <a:custGeom>
            <a:avLst/>
            <a:gdLst>
              <a:gd name="T0" fmla="*/ 0 w 136525"/>
              <a:gd name="T1" fmla="*/ 0 h 136525"/>
              <a:gd name="T2" fmla="*/ 0 w 136525"/>
              <a:gd name="T3" fmla="*/ 136528 h 136525"/>
              <a:gd name="T4" fmla="*/ 136525 w 136525"/>
              <a:gd name="T5" fmla="*/ 68262 h 136525"/>
              <a:gd name="T6" fmla="*/ 0 w 136525"/>
              <a:gd name="T7" fmla="*/ 0 h 1365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6525" h="136525">
                <a:moveTo>
                  <a:pt x="0" y="0"/>
                </a:moveTo>
                <a:lnTo>
                  <a:pt x="0" y="136528"/>
                </a:lnTo>
                <a:lnTo>
                  <a:pt x="136525" y="68262"/>
                </a:lnTo>
                <a:lnTo>
                  <a:pt x="0" y="0"/>
                </a:lnTo>
                <a:close/>
              </a:path>
            </a:pathLst>
          </a:custGeom>
          <a:solidFill>
            <a:srgbClr val="76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5079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F771B3F1-D08C-43BE-9994-3C12CAF63E42}"/>
              </a:ext>
            </a:extLst>
          </p:cNvPr>
          <p:cNvSpPr>
            <a:spLocks/>
          </p:cNvSpPr>
          <p:nvPr/>
        </p:nvSpPr>
        <p:spPr bwMode="auto">
          <a:xfrm>
            <a:off x="5658556" y="5406320"/>
            <a:ext cx="463903" cy="0"/>
          </a:xfrm>
          <a:custGeom>
            <a:avLst/>
            <a:gdLst>
              <a:gd name="T0" fmla="*/ 0 w 416560"/>
              <a:gd name="T1" fmla="*/ 396925 w 416560"/>
              <a:gd name="T2" fmla="*/ 419304 w 416560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416560">
                <a:moveTo>
                  <a:pt x="0" y="0"/>
                </a:moveTo>
                <a:lnTo>
                  <a:pt x="394213" y="0"/>
                </a:lnTo>
                <a:lnTo>
                  <a:pt x="416439" y="0"/>
                </a:lnTo>
              </a:path>
            </a:pathLst>
          </a:custGeom>
          <a:noFill/>
          <a:ln w="44450">
            <a:solidFill>
              <a:srgbClr val="76B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5079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46D220FE-3489-472A-9AB6-84083ED8E90C}"/>
              </a:ext>
            </a:extLst>
          </p:cNvPr>
          <p:cNvSpPr>
            <a:spLocks/>
          </p:cNvSpPr>
          <p:nvPr/>
        </p:nvSpPr>
        <p:spPr bwMode="auto">
          <a:xfrm>
            <a:off x="6125987" y="5330473"/>
            <a:ext cx="151694" cy="151694"/>
          </a:xfrm>
          <a:custGeom>
            <a:avLst/>
            <a:gdLst>
              <a:gd name="T0" fmla="*/ 0 w 136525"/>
              <a:gd name="T1" fmla="*/ 0 h 136525"/>
              <a:gd name="T2" fmla="*/ 0 w 136525"/>
              <a:gd name="T3" fmla="*/ 136528 h 136525"/>
              <a:gd name="T4" fmla="*/ 136525 w 136525"/>
              <a:gd name="T5" fmla="*/ 68262 h 136525"/>
              <a:gd name="T6" fmla="*/ 0 w 136525"/>
              <a:gd name="T7" fmla="*/ 0 h 1365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6525" h="136525">
                <a:moveTo>
                  <a:pt x="0" y="0"/>
                </a:moveTo>
                <a:lnTo>
                  <a:pt x="0" y="136528"/>
                </a:lnTo>
                <a:lnTo>
                  <a:pt x="136525" y="68262"/>
                </a:lnTo>
                <a:lnTo>
                  <a:pt x="0" y="0"/>
                </a:lnTo>
                <a:close/>
              </a:path>
            </a:pathLst>
          </a:custGeom>
          <a:solidFill>
            <a:srgbClr val="76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5079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5352B346-7CE0-4CB2-8F0B-571DD10FF413}"/>
              </a:ext>
            </a:extLst>
          </p:cNvPr>
          <p:cNvSpPr>
            <a:spLocks/>
          </p:cNvSpPr>
          <p:nvPr/>
        </p:nvSpPr>
        <p:spPr bwMode="auto">
          <a:xfrm>
            <a:off x="7547682" y="5353403"/>
            <a:ext cx="462139" cy="0"/>
          </a:xfrm>
          <a:custGeom>
            <a:avLst/>
            <a:gdLst>
              <a:gd name="T0" fmla="*/ 0 w 416559"/>
              <a:gd name="T1" fmla="*/ 392416 w 416559"/>
              <a:gd name="T2" fmla="*/ 414540 w 416559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416559">
                <a:moveTo>
                  <a:pt x="0" y="0"/>
                </a:moveTo>
                <a:lnTo>
                  <a:pt x="394213" y="0"/>
                </a:lnTo>
                <a:lnTo>
                  <a:pt x="416439" y="0"/>
                </a:lnTo>
              </a:path>
            </a:pathLst>
          </a:custGeom>
          <a:noFill/>
          <a:ln w="44450">
            <a:solidFill>
              <a:srgbClr val="76B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5079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DE6C841-7C98-4DE1-9991-D2DF64788EA7}"/>
              </a:ext>
            </a:extLst>
          </p:cNvPr>
          <p:cNvSpPr>
            <a:spLocks/>
          </p:cNvSpPr>
          <p:nvPr/>
        </p:nvSpPr>
        <p:spPr bwMode="auto">
          <a:xfrm>
            <a:off x="8015112" y="5277556"/>
            <a:ext cx="151694" cy="151694"/>
          </a:xfrm>
          <a:custGeom>
            <a:avLst/>
            <a:gdLst>
              <a:gd name="T0" fmla="*/ 0 w 136525"/>
              <a:gd name="T1" fmla="*/ 0 h 136525"/>
              <a:gd name="T2" fmla="*/ 0 w 136525"/>
              <a:gd name="T3" fmla="*/ 136525 h 136525"/>
              <a:gd name="T4" fmla="*/ 136525 w 136525"/>
              <a:gd name="T5" fmla="*/ 68262 h 136525"/>
              <a:gd name="T6" fmla="*/ 0 w 136525"/>
              <a:gd name="T7" fmla="*/ 0 h 1365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6525" h="136525">
                <a:moveTo>
                  <a:pt x="0" y="0"/>
                </a:moveTo>
                <a:lnTo>
                  <a:pt x="0" y="136525"/>
                </a:lnTo>
                <a:lnTo>
                  <a:pt x="136525" y="68262"/>
                </a:lnTo>
                <a:lnTo>
                  <a:pt x="0" y="0"/>
                </a:lnTo>
                <a:close/>
              </a:path>
            </a:pathLst>
          </a:custGeom>
          <a:solidFill>
            <a:srgbClr val="76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5079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132BBFA7-61AC-469F-BC9F-B84386724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2556" y="6138333"/>
            <a:ext cx="1293787" cy="55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6689" rIns="0" bIns="0">
            <a:spAutoFit/>
          </a:bodyPr>
          <a:lstStyle>
            <a:lvl1pPr marL="12700" indent="101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14111" indent="112888" defTabSz="507995" fontAlgn="base">
              <a:lnSpc>
                <a:spcPts val="2000"/>
              </a:lnSpc>
              <a:spcBef>
                <a:spcPts val="292"/>
              </a:spcBef>
              <a:spcAft>
                <a:spcPct val="0"/>
              </a:spcAft>
            </a:pPr>
            <a:r>
              <a:rPr lang="en-US" altLang="en-US" sz="1778" dirty="0">
                <a:solidFill>
                  <a:srgbClr val="000000"/>
                </a:solidFill>
                <a:latin typeface="DINPro-Regular" panose="02000503030000020004" pitchFamily="50" charset="0"/>
              </a:rPr>
              <a:t>NEURAL  NETWORK</a:t>
            </a: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80E932C2-2C6D-4F84-A6CD-270F8407D291}"/>
              </a:ext>
            </a:extLst>
          </p:cNvPr>
          <p:cNvSpPr txBox="1"/>
          <p:nvPr/>
        </p:nvSpPr>
        <p:spPr>
          <a:xfrm>
            <a:off x="2046112" y="2307167"/>
            <a:ext cx="4081639" cy="312721"/>
          </a:xfrm>
          <a:prstGeom prst="rect">
            <a:avLst/>
          </a:prstGeom>
        </p:spPr>
        <p:txBody>
          <a:bodyPr lIns="0" tIns="13406" rIns="0" bIns="0">
            <a:spAutoFit/>
          </a:bodyPr>
          <a:lstStyle/>
          <a:p>
            <a:pPr marL="14111" defTabSz="507995" fontAlgn="base">
              <a:spcBef>
                <a:spcPts val="106"/>
              </a:spcBef>
              <a:spcAft>
                <a:spcPct val="0"/>
              </a:spcAft>
              <a:defRPr/>
            </a:pPr>
            <a:r>
              <a:rPr sz="1944" spc="-11" dirty="0">
                <a:solidFill>
                  <a:srgbClr val="000000"/>
                </a:solidFill>
                <a:latin typeface="DINPro-Regular" panose="02000503030000020004" pitchFamily="50" charset="0"/>
                <a:ea typeface="MS PGothic" panose="020B0600070205080204" pitchFamily="34" charset="-128"/>
                <a:cs typeface="Trebuchet MS"/>
              </a:rPr>
              <a:t>Pre-trained </a:t>
            </a:r>
            <a:r>
              <a:rPr sz="1944" spc="-6" dirty="0">
                <a:solidFill>
                  <a:srgbClr val="000000"/>
                </a:solidFill>
                <a:latin typeface="DINPro-Regular" panose="02000503030000020004" pitchFamily="50" charset="0"/>
                <a:ea typeface="MS PGothic" panose="020B0600070205080204" pitchFamily="34" charset="-128"/>
                <a:cs typeface="Trebuchet MS"/>
              </a:rPr>
              <a:t>FP32 model and</a:t>
            </a:r>
            <a:r>
              <a:rPr sz="1944" spc="-61" dirty="0">
                <a:solidFill>
                  <a:srgbClr val="000000"/>
                </a:solidFill>
                <a:latin typeface="DINPro-Regular" panose="02000503030000020004" pitchFamily="50" charset="0"/>
                <a:ea typeface="MS PGothic" panose="020B0600070205080204" pitchFamily="34" charset="-128"/>
                <a:cs typeface="Trebuchet MS"/>
              </a:rPr>
              <a:t> </a:t>
            </a:r>
            <a:r>
              <a:rPr sz="1944" spc="-6" dirty="0">
                <a:solidFill>
                  <a:srgbClr val="000000"/>
                </a:solidFill>
                <a:latin typeface="DINPro-Regular" panose="02000503030000020004" pitchFamily="50" charset="0"/>
                <a:ea typeface="MS PGothic" panose="020B0600070205080204" pitchFamily="34" charset="-128"/>
                <a:cs typeface="Trebuchet MS"/>
              </a:rPr>
              <a:t>network</a:t>
            </a:r>
            <a:endParaRPr sz="1944" dirty="0">
              <a:solidFill>
                <a:srgbClr val="000000"/>
              </a:solidFill>
              <a:latin typeface="DINPro-Regular" panose="02000503030000020004" pitchFamily="50" charset="0"/>
              <a:ea typeface="MS PGothic" panose="020B0600070205080204" pitchFamily="34" charset="-128"/>
              <a:cs typeface="Trebuchet MS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B6889390-4539-4A54-BFCD-4CC08C48D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222" y="1795639"/>
            <a:ext cx="881944" cy="1580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7122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14111" defTabSz="507995" fontAlgn="base">
              <a:spcBef>
                <a:spcPts val="917"/>
              </a:spcBef>
              <a:spcAft>
                <a:spcPct val="0"/>
              </a:spcAft>
            </a:pPr>
            <a:r>
              <a:rPr lang="en-US" altLang="en-US" sz="2111" dirty="0">
                <a:solidFill>
                  <a:srgbClr val="000000"/>
                </a:solidFill>
                <a:latin typeface="DINPro-Regular" panose="02000503030000020004" pitchFamily="50" charset="0"/>
              </a:rPr>
              <a:t>Input</a:t>
            </a:r>
          </a:p>
          <a:p>
            <a:pPr marL="14111" algn="r" defTabSz="507995" fontAlgn="base">
              <a:spcBef>
                <a:spcPts val="737"/>
              </a:spcBef>
              <a:spcAft>
                <a:spcPct val="0"/>
              </a:spcAft>
            </a:pPr>
            <a:r>
              <a:rPr lang="en-US" altLang="en-US" sz="1889" dirty="0">
                <a:solidFill>
                  <a:srgbClr val="000000"/>
                </a:solidFill>
                <a:latin typeface="DINPro-Regular" panose="02000503030000020004" pitchFamily="50" charset="0"/>
              </a:rPr>
              <a:t>●</a:t>
            </a:r>
          </a:p>
          <a:p>
            <a:pPr marL="14111" defTabSz="507995" fontAlgn="base">
              <a:spcBef>
                <a:spcPts val="444"/>
              </a:spcBef>
              <a:spcAft>
                <a:spcPct val="0"/>
              </a:spcAft>
            </a:pPr>
            <a:r>
              <a:rPr lang="en-US" altLang="en-US" sz="2111" dirty="0">
                <a:solidFill>
                  <a:srgbClr val="000000"/>
                </a:solidFill>
                <a:latin typeface="DINPro-Regular" panose="02000503030000020004" pitchFamily="50" charset="0"/>
              </a:rPr>
              <a:t>Output</a:t>
            </a:r>
          </a:p>
          <a:p>
            <a:pPr marL="14111" algn="r" defTabSz="507995" fontAlgn="base">
              <a:spcBef>
                <a:spcPts val="737"/>
              </a:spcBef>
              <a:spcAft>
                <a:spcPct val="0"/>
              </a:spcAft>
            </a:pPr>
            <a:r>
              <a:rPr lang="en-US" altLang="en-US" sz="1889" dirty="0">
                <a:solidFill>
                  <a:srgbClr val="000000"/>
                </a:solidFill>
                <a:latin typeface="DINPro-Regular" panose="02000503030000020004" pitchFamily="50" charset="0"/>
              </a:rPr>
              <a:t>●</a:t>
            </a: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F80AF9CB-5D3C-47A5-B5B1-E935A344DEC9}"/>
              </a:ext>
            </a:extLst>
          </p:cNvPr>
          <p:cNvSpPr txBox="1"/>
          <p:nvPr/>
        </p:nvSpPr>
        <p:spPr>
          <a:xfrm>
            <a:off x="2046111" y="3083278"/>
            <a:ext cx="5780264" cy="312721"/>
          </a:xfrm>
          <a:prstGeom prst="rect">
            <a:avLst/>
          </a:prstGeom>
        </p:spPr>
        <p:txBody>
          <a:bodyPr lIns="0" tIns="13406" rIns="0" bIns="0">
            <a:spAutoFit/>
          </a:bodyPr>
          <a:lstStyle/>
          <a:p>
            <a:pPr marL="14111" defTabSz="507995" fontAlgn="base">
              <a:spcBef>
                <a:spcPts val="106"/>
              </a:spcBef>
              <a:spcAft>
                <a:spcPct val="0"/>
              </a:spcAft>
              <a:defRPr/>
            </a:pPr>
            <a:r>
              <a:rPr sz="1944" spc="-6" dirty="0">
                <a:solidFill>
                  <a:srgbClr val="000000"/>
                </a:solidFill>
                <a:latin typeface="DINPro-Regular" panose="02000503030000020004" pitchFamily="50" charset="0"/>
                <a:ea typeface="MS PGothic" panose="020B0600070205080204" pitchFamily="34" charset="-128"/>
                <a:cs typeface="Trebuchet MS"/>
              </a:rPr>
              <a:t>Optimized execution engine on GPU for deployment</a:t>
            </a:r>
            <a:endParaRPr sz="1944" dirty="0">
              <a:solidFill>
                <a:srgbClr val="000000"/>
              </a:solidFill>
              <a:latin typeface="DINPro-Regular" panose="02000503030000020004" pitchFamily="50" charset="0"/>
              <a:ea typeface="MS PGothic" panose="020B0600070205080204" pitchFamily="34" charset="-128"/>
              <a:cs typeface="Trebuchet MS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C8845DF0-01A8-4D71-86F3-8DD487EF7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223" y="3832932"/>
            <a:ext cx="10659181" cy="6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62089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14111" defTabSz="507995" fontAlgn="base">
              <a:lnSpc>
                <a:spcPts val="2222"/>
              </a:lnSpc>
              <a:spcBef>
                <a:spcPts val="487"/>
              </a:spcBef>
              <a:spcAft>
                <a:spcPct val="0"/>
              </a:spcAft>
            </a:pPr>
            <a:r>
              <a:rPr lang="en-US" altLang="en-US" sz="2111" dirty="0">
                <a:solidFill>
                  <a:srgbClr val="000000"/>
                </a:solidFill>
                <a:latin typeface="DINPro-Regular" panose="02000503030000020004" pitchFamily="50" charset="0"/>
              </a:rPr>
              <a:t>Serialized a PLAN can be reloaded from the disk into the </a:t>
            </a:r>
            <a:r>
              <a:rPr lang="en-US" altLang="en-US" sz="2111" dirty="0" err="1">
                <a:solidFill>
                  <a:srgbClr val="000000"/>
                </a:solidFill>
                <a:latin typeface="DINPro-Regular" panose="02000503030000020004" pitchFamily="50" charset="0"/>
              </a:rPr>
              <a:t>TensorRT</a:t>
            </a:r>
            <a:r>
              <a:rPr lang="en-US" altLang="en-US" sz="2111" dirty="0">
                <a:solidFill>
                  <a:srgbClr val="000000"/>
                </a:solidFill>
                <a:latin typeface="DINPro-Regular" panose="02000503030000020004" pitchFamily="50" charset="0"/>
              </a:rPr>
              <a:t> runtime. There is  no need to perform the optimization step again.</a:t>
            </a:r>
          </a:p>
        </p:txBody>
      </p:sp>
    </p:spTree>
    <p:extLst>
      <p:ext uri="{BB962C8B-B14F-4D97-AF65-F5344CB8AC3E}">
        <p14:creationId xmlns:p14="http://schemas.microsoft.com/office/powerpoint/2010/main" val="23068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5076F-036E-4163-A0E4-EA84719BBD64}"/>
              </a:ext>
            </a:extLst>
          </p:cNvPr>
          <p:cNvSpPr txBox="1"/>
          <p:nvPr/>
        </p:nvSpPr>
        <p:spPr>
          <a:xfrm>
            <a:off x="711200" y="330200"/>
            <a:ext cx="4512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DINPro-Medium" panose="02000503030000020004" pitchFamily="50" charset="0"/>
              </a:rPr>
              <a:t>TensorRT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4C5CB-D9E3-4EBB-8B3C-A38B13C1BAC7}"/>
              </a:ext>
            </a:extLst>
          </p:cNvPr>
          <p:cNvSpPr txBox="1"/>
          <p:nvPr/>
        </p:nvSpPr>
        <p:spPr>
          <a:xfrm>
            <a:off x="838200" y="2155584"/>
            <a:ext cx="7086600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endParaRPr lang="en-US" sz="1400" dirty="0">
              <a:solidFill>
                <a:schemeClr val="bg1"/>
              </a:solidFill>
              <a:latin typeface="DINPro-Regular" panose="02000503030000020004" pitchFamily="50" charset="0"/>
            </a:endParaRPr>
          </a:p>
        </p:txBody>
      </p:sp>
      <p:pic>
        <p:nvPicPr>
          <p:cNvPr id="5" name="Picture 2" descr="Figure 1. TensorRT optimizes trained neural network models to produce adeployment-ready runtime inference engine.">
            <a:extLst>
              <a:ext uri="{FF2B5EF4-FFF2-40B4-BE49-F238E27FC236}">
                <a16:creationId xmlns:a16="http://schemas.microsoft.com/office/drawing/2014/main" id="{9889235E-C142-4561-A08D-59E679FAF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48" y="1434043"/>
            <a:ext cx="10089444" cy="520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4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6CBA9-210F-4899-9CE4-E28826A3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课程目录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F5985-2CFB-4369-9586-A6E3755D7676}"/>
              </a:ext>
            </a:extLst>
          </p:cNvPr>
          <p:cNvSpPr/>
          <p:nvPr/>
        </p:nvSpPr>
        <p:spPr>
          <a:xfrm>
            <a:off x="1161244" y="2288183"/>
            <a:ext cx="8993748" cy="2993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28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课程介绍</a:t>
            </a:r>
            <a:endParaRPr lang="en-US" sz="2800" b="1" kern="0" dirty="0">
              <a:solidFill>
                <a:schemeClr val="bg1"/>
              </a:solidFill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NVIDIA Transfer Learning Toolkit</a:t>
            </a:r>
            <a:r>
              <a:rPr lang="zh-CN" altLang="en-US" sz="28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介绍</a:t>
            </a:r>
            <a:endParaRPr lang="en-US" sz="2800" b="1" kern="0" dirty="0">
              <a:solidFill>
                <a:schemeClr val="bg1"/>
              </a:solidFill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8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Transfer Learning Toolkit</a:t>
            </a:r>
            <a:r>
              <a:rPr lang="zh-CN" altLang="en-US" sz="28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代码实践</a:t>
            </a:r>
            <a:endParaRPr lang="en-US" altLang="zh-CN" sz="2800" b="1" kern="0" dirty="0">
              <a:solidFill>
                <a:schemeClr val="bg1"/>
              </a:solidFill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2800" b="1" kern="0" dirty="0" err="1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TensorRT</a:t>
            </a:r>
            <a:r>
              <a:rPr lang="zh-CN" altLang="en-US" sz="28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介绍</a:t>
            </a:r>
            <a:endParaRPr lang="en-US" sz="2800" b="1" kern="0" dirty="0">
              <a:solidFill>
                <a:schemeClr val="bg1"/>
              </a:solidFill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28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sz="28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TLT</a:t>
            </a:r>
            <a:r>
              <a:rPr lang="zh-CN" altLang="en-US" sz="28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训练出来的模型部署推理引擎</a:t>
            </a:r>
            <a:endParaRPr lang="en-US" sz="2800" b="1" kern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071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20-2810-4376-B263-E0E970D7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904" y="720214"/>
            <a:ext cx="10147410" cy="6565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sz="320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总结</a:t>
            </a:r>
            <a:endParaRPr lang="en-US" sz="24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B284-CD0C-054D-9F7D-88A956605F7E}"/>
              </a:ext>
            </a:extLst>
          </p:cNvPr>
          <p:cNvSpPr txBox="1"/>
          <p:nvPr/>
        </p:nvSpPr>
        <p:spPr>
          <a:xfrm>
            <a:off x="1389412" y="1055210"/>
            <a:ext cx="8944631" cy="3899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NVIDIA</a:t>
            </a:r>
            <a:r>
              <a:rPr lang="zh-CN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Transfer</a:t>
            </a:r>
            <a:r>
              <a:rPr lang="zh-CN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Learning</a:t>
            </a:r>
            <a:r>
              <a:rPr lang="zh-CN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Toolkit</a:t>
            </a:r>
            <a:r>
              <a:rPr lang="ja-JP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为深度学习训练部署流程提供了完整的工具链</a:t>
            </a:r>
            <a:endParaRPr lang="en-US" altLang="ja-JP" sz="2800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  <a:cs typeface="Noto Nastaliq Urdu" panose="020B0502040504020204" pitchFamily="34" charset="-7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把训练和剪裁好的模型部署在边缘设备</a:t>
            </a:r>
            <a:r>
              <a:rPr lang="en-US" altLang="zh-CN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(Jetson</a:t>
            </a:r>
            <a:r>
              <a:rPr lang="zh-CN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 </a:t>
            </a:r>
            <a:r>
              <a:rPr lang="ja-JP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平台</a:t>
            </a:r>
            <a:r>
              <a:rPr lang="en-US" altLang="zh-CN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)</a:t>
            </a:r>
            <a:r>
              <a:rPr lang="ja-JP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上时</a:t>
            </a:r>
            <a:r>
              <a:rPr lang="zh-CN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，</a:t>
            </a:r>
            <a:r>
              <a:rPr lang="ja-JP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需要在边缘设备上转换成</a:t>
            </a:r>
            <a:r>
              <a:rPr lang="en-US" altLang="ja-JP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TRT</a:t>
            </a:r>
            <a:r>
              <a:rPr lang="ja-JP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的格式</a:t>
            </a:r>
            <a:endParaRPr lang="en-US" altLang="ja-JP" sz="2800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  <a:cs typeface="Noto Nastaliq Urdu" panose="020B0502040504020204" pitchFamily="34" charset="-7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使用</a:t>
            </a:r>
            <a:r>
              <a:rPr lang="en-US" altLang="zh-CN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TLT</a:t>
            </a:r>
            <a:r>
              <a:rPr lang="zh-CN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导出模型时要注意参数的设置，特别是数据精度以及</a:t>
            </a:r>
            <a:r>
              <a:rPr lang="en-US" altLang="zh-CN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Tensor</a:t>
            </a:r>
            <a:r>
              <a:rPr lang="zh-CN" altLang="en-US" sz="2800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  <a:cs typeface="Noto Nastaliq Urdu" panose="020B0502040504020204" pitchFamily="34" charset="-78"/>
              </a:rPr>
              <a:t>维度</a:t>
            </a:r>
            <a:endParaRPr lang="en-US" sz="2800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  <a:cs typeface="Noto Nastaliq Urdu" panose="020B05020405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00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5F163532-ADB1-42BF-9C80-34A4D3B63E6E}"/>
              </a:ext>
            </a:extLst>
          </p:cNvPr>
          <p:cNvSpPr txBox="1">
            <a:spLocks/>
          </p:cNvSpPr>
          <p:nvPr/>
        </p:nvSpPr>
        <p:spPr>
          <a:xfrm>
            <a:off x="-95795" y="1338835"/>
            <a:ext cx="7356234" cy="982855"/>
          </a:xfrm>
          <a:prstGeom prst="rect">
            <a:avLst/>
          </a:prstGeom>
        </p:spPr>
        <p:txBody>
          <a:bodyPr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7995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5990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3985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1980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6000" kern="0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6CBA9-210F-4899-9CE4-E28826A3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sz="40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课程介绍</a:t>
            </a:r>
            <a:endParaRPr lang="en-US" altLang="zh-CN" sz="4000" b="1" kern="0" dirty="0">
              <a:solidFill>
                <a:schemeClr val="bg1"/>
              </a:solidFill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F5985-2CFB-4369-9586-A6E3755D7676}"/>
              </a:ext>
            </a:extLst>
          </p:cNvPr>
          <p:cNvSpPr/>
          <p:nvPr/>
        </p:nvSpPr>
        <p:spPr>
          <a:xfrm>
            <a:off x="1161244" y="2288183"/>
            <a:ext cx="8993748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b="1" kern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4D87DC-0E41-4AA6-8253-A7A6D1EC4D72}"/>
              </a:ext>
            </a:extLst>
          </p:cNvPr>
          <p:cNvSpPr txBox="1"/>
          <p:nvPr/>
        </p:nvSpPr>
        <p:spPr>
          <a:xfrm>
            <a:off x="393700" y="2091323"/>
            <a:ext cx="6610350" cy="424731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本次课程利用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NVIDIA Transfer Learning Toolkit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（后面使用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TLT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作为简称）训练模型，训练模型以及优化模型部分请参阅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TLT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部分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本次课程针对有一定编程基础的开发者，需要对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Python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，深度学习，</a:t>
            </a:r>
            <a:r>
              <a:rPr lang="en-US" altLang="zh-CN" dirty="0" err="1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opencv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等内容有一定了解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本次课程目标是利用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NVIDIA </a:t>
            </a:r>
            <a:r>
              <a:rPr lang="en-US" altLang="zh-CN" dirty="0" err="1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TensorRT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加速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SSD-</a:t>
            </a:r>
            <a:r>
              <a:rPr lang="en-US" altLang="zh-CN" dirty="0" err="1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Mobilenet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 V2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的交通标志检测模型，实现在图片，视频或者摄像头画面中检测出交通标志，并判断是哪一类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本次课程提供最基础的开发流程，以及相关工具和框架的使用方法，鼓励各位开发者在本教程的基础上做更多更好的优化。</a:t>
            </a:r>
          </a:p>
          <a:p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A91406-D793-43B1-8EB8-53E11AC12294}"/>
              </a:ext>
            </a:extLst>
          </p:cNvPr>
          <p:cNvSpPr txBox="1"/>
          <p:nvPr/>
        </p:nvSpPr>
        <p:spPr>
          <a:xfrm>
            <a:off x="7115883" y="2091323"/>
            <a:ext cx="4298566" cy="341632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本次课程实验作者需要以下实验环境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:</a:t>
            </a:r>
          </a:p>
          <a:p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硬件平台： 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NVIDIA Jetson NANO</a:t>
            </a:r>
          </a:p>
          <a:p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软件平台：</a:t>
            </a:r>
          </a:p>
          <a:p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NVIDIA Jetpack 4.4</a:t>
            </a:r>
          </a:p>
          <a:p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Ubuntu 18.04 L4T</a:t>
            </a:r>
          </a:p>
          <a:p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Python 3.6.9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TensorRT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 7.1</a:t>
            </a:r>
          </a:p>
          <a:p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CUDA 10.2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Tensorflow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 1.15</a:t>
            </a:r>
          </a:p>
          <a:p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NVIDIA Transfer Learning Toolkit 2.0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Numpy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 1.16.1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Opencv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 4.1.1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32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6CBA9-210F-4899-9CE4-E28826A3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sz="40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课程介绍</a:t>
            </a:r>
            <a:endParaRPr lang="en-US" altLang="zh-CN" sz="4000" b="1" kern="0" dirty="0">
              <a:solidFill>
                <a:schemeClr val="bg1"/>
              </a:solidFill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F5985-2CFB-4369-9586-A6E3755D7676}"/>
              </a:ext>
            </a:extLst>
          </p:cNvPr>
          <p:cNvSpPr/>
          <p:nvPr/>
        </p:nvSpPr>
        <p:spPr>
          <a:xfrm>
            <a:off x="1161244" y="2288183"/>
            <a:ext cx="8993748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b="1" kern="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4323F2-F6C7-404E-A296-F19E0B62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53" y="2879504"/>
            <a:ext cx="2828158" cy="11927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7AFBEB-A053-42F0-9B82-4596EA24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52" y="4761645"/>
            <a:ext cx="2828158" cy="1228229"/>
          </a:xfrm>
          <a:prstGeom prst="rect">
            <a:avLst/>
          </a:prstGeom>
        </p:spPr>
      </p:pic>
      <p:sp>
        <p:nvSpPr>
          <p:cNvPr id="14" name="Google Shape;916;p185">
            <a:extLst>
              <a:ext uri="{FF2B5EF4-FFF2-40B4-BE49-F238E27FC236}">
                <a16:creationId xmlns:a16="http://schemas.microsoft.com/office/drawing/2014/main" id="{34B1F275-D25D-4EFB-BBD3-4F8A65199831}"/>
              </a:ext>
            </a:extLst>
          </p:cNvPr>
          <p:cNvSpPr/>
          <p:nvPr/>
        </p:nvSpPr>
        <p:spPr>
          <a:xfrm>
            <a:off x="1562645" y="1516428"/>
            <a:ext cx="1585973" cy="671773"/>
          </a:xfrm>
          <a:prstGeom prst="roundRect">
            <a:avLst>
              <a:gd name="adj" fmla="val 0"/>
            </a:avLst>
          </a:prstGeom>
          <a:solidFill>
            <a:srgbClr val="007450"/>
          </a:soli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None/>
              <a:tabLst/>
              <a:defRPr/>
            </a:pPr>
            <a:r>
              <a:rPr kumimoji="0" lang="en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Trebuchet MS"/>
                <a:cs typeface="Trebuchet MS"/>
                <a:sym typeface="Trebuchet MS"/>
              </a:rPr>
              <a:t>Dataset Labeling etc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Trebuchet MS"/>
              <a:cs typeface="Trebuchet MS"/>
              <a:sym typeface="Trebuchet MS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AAA991CC-B3BD-4B4B-9C0B-D2FE937D01B6}"/>
              </a:ext>
            </a:extLst>
          </p:cNvPr>
          <p:cNvSpPr/>
          <p:nvPr/>
        </p:nvSpPr>
        <p:spPr>
          <a:xfrm>
            <a:off x="2197011" y="2211877"/>
            <a:ext cx="317240" cy="69130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0B10175B-12D4-4447-BCA3-33B4D269E3FC}"/>
              </a:ext>
            </a:extLst>
          </p:cNvPr>
          <p:cNvSpPr/>
          <p:nvPr/>
        </p:nvSpPr>
        <p:spPr>
          <a:xfrm>
            <a:off x="2197011" y="4070342"/>
            <a:ext cx="317240" cy="69130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V 形 18">
            <a:extLst>
              <a:ext uri="{FF2B5EF4-FFF2-40B4-BE49-F238E27FC236}">
                <a16:creationId xmlns:a16="http://schemas.microsoft.com/office/drawing/2014/main" id="{BF8E9B33-FA60-4C84-AEEA-6B61A11B0EE4}"/>
              </a:ext>
            </a:extLst>
          </p:cNvPr>
          <p:cNvSpPr/>
          <p:nvPr/>
        </p:nvSpPr>
        <p:spPr>
          <a:xfrm>
            <a:off x="4074367" y="3135086"/>
            <a:ext cx="870857" cy="1138334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 descr="街道边的路牌&#10;&#10;描述已自动生成">
            <a:extLst>
              <a:ext uri="{FF2B5EF4-FFF2-40B4-BE49-F238E27FC236}">
                <a16:creationId xmlns:a16="http://schemas.microsoft.com/office/drawing/2014/main" id="{31F3CF6D-C5D2-4864-BEC5-2C8F84D79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40" y="1620037"/>
            <a:ext cx="6045016" cy="43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46CBA9-210F-4899-9CE4-E28826A3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sz="4000" b="1" kern="0" dirty="0">
                <a:solidFill>
                  <a:schemeClr val="bg1"/>
                </a:solidFill>
                <a:latin typeface="Calibri Light" panose="020F03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课程介绍</a:t>
            </a:r>
            <a:endParaRPr lang="en-US" altLang="zh-CN" sz="4000" b="1" kern="0" dirty="0">
              <a:solidFill>
                <a:schemeClr val="bg1"/>
              </a:solidFill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DE62AB9-0942-4051-AD94-3B335C62101A}"/>
              </a:ext>
            </a:extLst>
          </p:cNvPr>
          <p:cNvSpPr txBox="1"/>
          <p:nvPr/>
        </p:nvSpPr>
        <p:spPr>
          <a:xfrm>
            <a:off x="422724" y="1539847"/>
            <a:ext cx="11215396" cy="3693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本次实验将道路标志分为三类，分别是禁止类标识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(prohibitory),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指示类标识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(mandatory)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和警告类标识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(warning)</a:t>
            </a:r>
            <a:endParaRPr lang="zh-CN" alt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35AA4D-5586-4484-8CF5-F373A0E4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7" y="2047358"/>
            <a:ext cx="9946433" cy="327079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814C661-50AA-47AA-A2A5-6A718CB5F29E}"/>
              </a:ext>
            </a:extLst>
          </p:cNvPr>
          <p:cNvSpPr txBox="1"/>
          <p:nvPr/>
        </p:nvSpPr>
        <p:spPr>
          <a:xfrm>
            <a:off x="1959428" y="5318153"/>
            <a:ext cx="1654629" cy="3693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prohibitory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3F1E30-D8ED-42EB-89F0-4A7296A5B8DE}"/>
              </a:ext>
            </a:extLst>
          </p:cNvPr>
          <p:cNvSpPr txBox="1"/>
          <p:nvPr/>
        </p:nvSpPr>
        <p:spPr>
          <a:xfrm>
            <a:off x="5368212" y="5318153"/>
            <a:ext cx="6096000" cy="3693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mandatory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9B6B85B-3FCB-44F8-B27D-57D2F94E9707}"/>
              </a:ext>
            </a:extLst>
          </p:cNvPr>
          <p:cNvSpPr txBox="1"/>
          <p:nvPr/>
        </p:nvSpPr>
        <p:spPr>
          <a:xfrm>
            <a:off x="8579627" y="5318153"/>
            <a:ext cx="2243883" cy="3693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warning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499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>
            <a:extLst>
              <a:ext uri="{FF2B5EF4-FFF2-40B4-BE49-F238E27FC236}">
                <a16:creationId xmlns:a16="http://schemas.microsoft.com/office/drawing/2014/main" id="{84A0A419-598D-4543-9466-1DADC0C46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19" y="734695"/>
            <a:ext cx="11084559" cy="656590"/>
          </a:xfrm>
        </p:spPr>
        <p:txBody>
          <a:bodyPr/>
          <a:lstStyle/>
          <a:p>
            <a:r>
              <a:rPr lang="en-US" dirty="0"/>
              <a:t>Powering the Deep Learning Ecosystem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7E0A08E-09F8-4834-8C53-302F92377711}"/>
              </a:ext>
            </a:extLst>
          </p:cNvPr>
          <p:cNvGrpSpPr/>
          <p:nvPr/>
        </p:nvGrpSpPr>
        <p:grpSpPr>
          <a:xfrm>
            <a:off x="654309" y="1898662"/>
            <a:ext cx="3543903" cy="1432036"/>
            <a:chOff x="588877" y="1708796"/>
            <a:chExt cx="3189513" cy="1288832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D9DF8C3-2168-40AD-B9FD-0911DADDF12A}"/>
                </a:ext>
              </a:extLst>
            </p:cNvPr>
            <p:cNvGrpSpPr/>
            <p:nvPr/>
          </p:nvGrpSpPr>
          <p:grpSpPr>
            <a:xfrm>
              <a:off x="588877" y="1708796"/>
              <a:ext cx="3189513" cy="1288832"/>
              <a:chOff x="497434" y="1687458"/>
              <a:chExt cx="4235203" cy="1288832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C3794E3-BE48-41CB-B5AF-C7A3F6D8803D}"/>
                  </a:ext>
                </a:extLst>
              </p:cNvPr>
              <p:cNvSpPr/>
              <p:nvPr/>
            </p:nvSpPr>
            <p:spPr>
              <a:xfrm>
                <a:off x="504748" y="1691116"/>
                <a:ext cx="4221487" cy="1285174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5990"/>
                <a:endParaRPr lang="en-US" sz="1556" kern="0" dirty="0">
                  <a:solidFill>
                    <a:srgbClr val="00000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458C1205-33AE-4A76-A0CB-5D5FDC795893}"/>
                  </a:ext>
                </a:extLst>
              </p:cNvPr>
              <p:cNvSpPr/>
              <p:nvPr/>
            </p:nvSpPr>
            <p:spPr>
              <a:xfrm>
                <a:off x="497434" y="1687458"/>
                <a:ext cx="4235203" cy="37228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5990"/>
                <a:r>
                  <a:rPr lang="en-US" sz="1556" b="1" kern="0" dirty="0">
                    <a:solidFill>
                      <a:srgbClr val="000000"/>
                    </a:solidFill>
                    <a:latin typeface="Arial"/>
                    <a:sym typeface="Arial"/>
                  </a:rPr>
                  <a:t>COMPUTER VISION</a:t>
                </a: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9E6A0E1-0089-4D50-85A2-163EEE5C290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60790" y="2124659"/>
              <a:ext cx="1443577" cy="20774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27344">
                <a:lnSpc>
                  <a:spcPct val="90000"/>
                </a:lnSpc>
              </a:pPr>
              <a:r>
                <a:rPr lang="en-US" sz="1000" kern="0" dirty="0">
                  <a:solidFill>
                    <a:srgbClr val="000000"/>
                  </a:solidFill>
                  <a:latin typeface="Arial"/>
                  <a:sym typeface="Arial"/>
                </a:rPr>
                <a:t>OBJECT DETECTION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57400AE-6AFB-4A01-B8B1-A56E8A783F3C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066676" y="2129514"/>
              <a:ext cx="1644964" cy="20774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27344">
                <a:lnSpc>
                  <a:spcPct val="90000"/>
                </a:lnSpc>
              </a:pPr>
              <a:r>
                <a:rPr lang="en-US" sz="1000" kern="0" dirty="0">
                  <a:solidFill>
                    <a:srgbClr val="000000"/>
                  </a:solidFill>
                  <a:latin typeface="Arial"/>
                  <a:sym typeface="Arial"/>
                </a:rPr>
                <a:t>IMAGE CLASSIFICATION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2DA46B3-31C9-4BE2-974B-9BDC5814344C}"/>
                </a:ext>
              </a:extLst>
            </p:cNvPr>
            <p:cNvGrpSpPr/>
            <p:nvPr/>
          </p:nvGrpSpPr>
          <p:grpSpPr>
            <a:xfrm>
              <a:off x="960413" y="2335625"/>
              <a:ext cx="1044334" cy="586573"/>
              <a:chOff x="605010" y="2128285"/>
              <a:chExt cx="1444794" cy="811500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50F947A8-5127-446A-A9BF-60CDFDE093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34297"/>
              <a:stretch/>
            </p:blipFill>
            <p:spPr>
              <a:xfrm>
                <a:off x="733047" y="2228634"/>
                <a:ext cx="1188720" cy="610802"/>
              </a:xfrm>
              <a:prstGeom prst="rect">
                <a:avLst/>
              </a:prstGeom>
            </p:spPr>
          </p:pic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EFD39FC-D804-468C-AAD5-251719F22D6A}"/>
                  </a:ext>
                </a:extLst>
              </p:cNvPr>
              <p:cNvSpPr/>
              <p:nvPr/>
            </p:nvSpPr>
            <p:spPr>
              <a:xfrm>
                <a:off x="605010" y="2128285"/>
                <a:ext cx="1444794" cy="811500"/>
              </a:xfrm>
              <a:prstGeom prst="rect">
                <a:avLst/>
              </a:prstGeom>
              <a:noFill/>
              <a:ln w="6350">
                <a:solidFill>
                  <a:srgbClr val="5A5A5A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5990"/>
                <a:endParaRPr lang="en-US" sz="1556" kern="0">
                  <a:solidFill>
                    <a:srgbClr val="000000"/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166AAED-5E35-4C89-AC31-CD5AECB2C17C}"/>
                </a:ext>
              </a:extLst>
            </p:cNvPr>
            <p:cNvGrpSpPr/>
            <p:nvPr/>
          </p:nvGrpSpPr>
          <p:grpSpPr>
            <a:xfrm>
              <a:off x="2366991" y="2335625"/>
              <a:ext cx="1044334" cy="586573"/>
              <a:chOff x="2129010" y="2128285"/>
              <a:chExt cx="1444794" cy="811500"/>
            </a:xfrm>
          </p:grpSpPr>
          <p:pic>
            <p:nvPicPr>
              <p:cNvPr id="142" name="Picture 2" descr="https://devblogs.nvidia.com/wp-content/uploads/2015/08/ILSVRC-Figure2-624x520.png">
                <a:extLst>
                  <a:ext uri="{FF2B5EF4-FFF2-40B4-BE49-F238E27FC236}">
                    <a16:creationId xmlns:a16="http://schemas.microsoft.com/office/drawing/2014/main" id="{5A80FFE1-775C-4831-B1AE-3E41610A7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b="36018"/>
              <a:stretch/>
            </p:blipFill>
            <p:spPr bwMode="auto">
              <a:xfrm>
                <a:off x="2236591" y="2206227"/>
                <a:ext cx="1229633" cy="655617"/>
              </a:xfrm>
              <a:prstGeom prst="rect">
                <a:avLst/>
              </a:prstGeom>
              <a:noFill/>
            </p:spPr>
          </p:pic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B6C71D2-831F-4A5D-8856-E31567ABF67A}"/>
                  </a:ext>
                </a:extLst>
              </p:cNvPr>
              <p:cNvSpPr/>
              <p:nvPr/>
            </p:nvSpPr>
            <p:spPr>
              <a:xfrm>
                <a:off x="2129010" y="2128285"/>
                <a:ext cx="1444794" cy="811500"/>
              </a:xfrm>
              <a:prstGeom prst="rect">
                <a:avLst/>
              </a:prstGeom>
              <a:noFill/>
              <a:ln w="6350">
                <a:solidFill>
                  <a:srgbClr val="5A5A5A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5990"/>
                <a:endParaRPr lang="en-US" sz="1556" kern="0">
                  <a:solidFill>
                    <a:srgbClr val="000000"/>
                  </a:solidFill>
                  <a:latin typeface="Arial"/>
                  <a:sym typeface="Arial"/>
                </a:endParaRPr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9D997A-5DD8-4D07-AEA0-B7034E294ED6}"/>
              </a:ext>
            </a:extLst>
          </p:cNvPr>
          <p:cNvGrpSpPr/>
          <p:nvPr/>
        </p:nvGrpSpPr>
        <p:grpSpPr>
          <a:xfrm>
            <a:off x="4304347" y="1898662"/>
            <a:ext cx="3543903" cy="1432036"/>
            <a:chOff x="3890538" y="1708796"/>
            <a:chExt cx="3189513" cy="128883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FC58BFA-FEEC-43BD-AB8F-AACC301445AB}"/>
                </a:ext>
              </a:extLst>
            </p:cNvPr>
            <p:cNvGrpSpPr/>
            <p:nvPr/>
          </p:nvGrpSpPr>
          <p:grpSpPr>
            <a:xfrm>
              <a:off x="3890538" y="1708796"/>
              <a:ext cx="3189513" cy="1288832"/>
              <a:chOff x="497434" y="1687458"/>
              <a:chExt cx="4235203" cy="1288832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283B306-A340-4904-900D-CEDC65CF63AD}"/>
                  </a:ext>
                </a:extLst>
              </p:cNvPr>
              <p:cNvSpPr/>
              <p:nvPr/>
            </p:nvSpPr>
            <p:spPr>
              <a:xfrm>
                <a:off x="504748" y="1691116"/>
                <a:ext cx="4221487" cy="1285174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5990"/>
                <a:endParaRPr lang="en-US" sz="1556" kern="0">
                  <a:solidFill>
                    <a:srgbClr val="00000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022B5670-2671-4903-B290-405FA602777D}"/>
                  </a:ext>
                </a:extLst>
              </p:cNvPr>
              <p:cNvSpPr/>
              <p:nvPr/>
            </p:nvSpPr>
            <p:spPr>
              <a:xfrm>
                <a:off x="497434" y="1687458"/>
                <a:ext cx="4235203" cy="37228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5990"/>
                <a:r>
                  <a:rPr lang="en-US" sz="1556" b="1" kern="0" dirty="0">
                    <a:solidFill>
                      <a:srgbClr val="000000"/>
                    </a:solidFill>
                    <a:latin typeface="Arial"/>
                    <a:sym typeface="Arial"/>
                  </a:rPr>
                  <a:t>SPEECH </a:t>
                </a:r>
                <a:r>
                  <a:rPr lang="en-US" sz="1556" b="1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&amp; </a:t>
                </a:r>
                <a:r>
                  <a:rPr lang="en-US" sz="1556" b="1" kern="0" dirty="0">
                    <a:solidFill>
                      <a:srgbClr val="000000"/>
                    </a:solidFill>
                    <a:latin typeface="Arial"/>
                    <a:sym typeface="Arial"/>
                  </a:rPr>
                  <a:t>AUDIO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1610295-2347-40E9-AEAE-C2241DAB773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051454" y="2130269"/>
              <a:ext cx="1443577" cy="20774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27344">
                <a:lnSpc>
                  <a:spcPct val="90000"/>
                </a:lnSpc>
              </a:pPr>
              <a:r>
                <a:rPr lang="en-US" sz="1000" kern="0" dirty="0">
                  <a:solidFill>
                    <a:srgbClr val="000000"/>
                  </a:solidFill>
                  <a:latin typeface="Arial"/>
                  <a:sym typeface="Arial"/>
                </a:rPr>
                <a:t>VOICE RECOGNITION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55246BE-758D-4A59-A1FB-B165E21CCDCC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357340" y="2129514"/>
              <a:ext cx="1644964" cy="20774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27344">
                <a:lnSpc>
                  <a:spcPct val="90000"/>
                </a:lnSpc>
              </a:pPr>
              <a:r>
                <a:rPr lang="en-US" sz="1000" kern="0" dirty="0">
                  <a:solidFill>
                    <a:srgbClr val="000000"/>
                  </a:solidFill>
                  <a:latin typeface="Arial"/>
                  <a:sym typeface="Arial"/>
                </a:rPr>
                <a:t>LANGUAGE TRANSLATION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CEE1BC0-DC61-41F6-A5A0-3D607FBCEB5B}"/>
                </a:ext>
              </a:extLst>
            </p:cNvPr>
            <p:cNvSpPr/>
            <p:nvPr/>
          </p:nvSpPr>
          <p:spPr>
            <a:xfrm>
              <a:off x="4251077" y="2335625"/>
              <a:ext cx="1044334" cy="586573"/>
            </a:xfrm>
            <a:prstGeom prst="rect">
              <a:avLst/>
            </a:prstGeom>
            <a:noFill/>
            <a:ln w="6350">
              <a:solidFill>
                <a:srgbClr val="5A5A5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15990"/>
              <a:endParaRPr lang="en-US" sz="1556" kern="0">
                <a:solidFill>
                  <a:srgbClr val="000000"/>
                </a:solidFill>
                <a:latin typeface="Arial"/>
                <a:sym typeface="Arial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48F45DA-80A9-4C2E-A8CF-AEB707353D08}"/>
                </a:ext>
              </a:extLst>
            </p:cNvPr>
            <p:cNvSpPr/>
            <p:nvPr/>
          </p:nvSpPr>
          <p:spPr>
            <a:xfrm>
              <a:off x="5657655" y="2335625"/>
              <a:ext cx="1044334" cy="586573"/>
            </a:xfrm>
            <a:prstGeom prst="rect">
              <a:avLst/>
            </a:prstGeom>
            <a:noFill/>
            <a:ln w="6350">
              <a:solidFill>
                <a:srgbClr val="5A5A5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15990"/>
              <a:endParaRPr lang="en-US" sz="1556" kern="0">
                <a:solidFill>
                  <a:srgbClr val="000000"/>
                </a:solidFill>
                <a:latin typeface="Arial"/>
                <a:sym typeface="Arial"/>
              </a:endParaRPr>
            </a:p>
          </p:txBody>
        </p:sp>
        <p:pic>
          <p:nvPicPr>
            <p:cNvPr id="154" name="Picture 4" descr="https://cdn2.iconfinder.com/data/icons/social-productivity-line-art-2/128/speaker-512.png">
              <a:extLst>
                <a:ext uri="{FF2B5EF4-FFF2-40B4-BE49-F238E27FC236}">
                  <a16:creationId xmlns:a16="http://schemas.microsoft.com/office/drawing/2014/main" id="{2A19C701-8A32-49C0-8F7B-35FBA6882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92263" y="2447930"/>
              <a:ext cx="361962" cy="361962"/>
            </a:xfrm>
            <a:prstGeom prst="rect">
              <a:avLst/>
            </a:prstGeom>
            <a:noFill/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63D7C458-0F1E-44E8-82ED-F976715D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1240" y="2346462"/>
              <a:ext cx="657165" cy="564899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A7A32E3-9FA5-4C0F-AB3A-D3807ACDDE48}"/>
              </a:ext>
            </a:extLst>
          </p:cNvPr>
          <p:cNvGrpSpPr/>
          <p:nvPr/>
        </p:nvGrpSpPr>
        <p:grpSpPr>
          <a:xfrm>
            <a:off x="7957746" y="1898662"/>
            <a:ext cx="3543903" cy="1432036"/>
            <a:chOff x="7161971" y="1708796"/>
            <a:chExt cx="3189513" cy="1288832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7CD81DDD-1DD7-43F2-A413-7FCE38BCD1F2}"/>
                </a:ext>
              </a:extLst>
            </p:cNvPr>
            <p:cNvGrpSpPr/>
            <p:nvPr/>
          </p:nvGrpSpPr>
          <p:grpSpPr>
            <a:xfrm>
              <a:off x="7161971" y="1708796"/>
              <a:ext cx="3189513" cy="1288832"/>
              <a:chOff x="497434" y="1687458"/>
              <a:chExt cx="4235203" cy="1288832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6944D152-A9D7-4140-BFA9-AA78929F7B80}"/>
                  </a:ext>
                </a:extLst>
              </p:cNvPr>
              <p:cNvSpPr/>
              <p:nvPr/>
            </p:nvSpPr>
            <p:spPr>
              <a:xfrm>
                <a:off x="504748" y="1691116"/>
                <a:ext cx="4221487" cy="1285174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5990"/>
                <a:endParaRPr lang="en-US" sz="1556" kern="0">
                  <a:solidFill>
                    <a:srgbClr val="000000"/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D1E9DD42-8D0A-45A7-BB08-35B5439C248C}"/>
                  </a:ext>
                </a:extLst>
              </p:cNvPr>
              <p:cNvSpPr/>
              <p:nvPr/>
            </p:nvSpPr>
            <p:spPr>
              <a:xfrm>
                <a:off x="497434" y="1687458"/>
                <a:ext cx="4235203" cy="37228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15990"/>
                <a:r>
                  <a:rPr lang="en-US" sz="1556" b="1" kern="0" dirty="0">
                    <a:solidFill>
                      <a:srgbClr val="000000"/>
                    </a:solidFill>
                    <a:latin typeface="Arial"/>
                    <a:sym typeface="Arial"/>
                  </a:rPr>
                  <a:t>NATURAL LANGUAGE PROCESSING</a:t>
                </a:r>
              </a:p>
            </p:txBody>
          </p: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7EFD6ED-0DCC-4D35-85ED-F3FA5FCD8BA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225670" y="2067944"/>
              <a:ext cx="1650324" cy="33239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27344">
                <a:lnSpc>
                  <a:spcPct val="90000"/>
                </a:lnSpc>
              </a:pPr>
              <a:r>
                <a:rPr lang="en-US" sz="1000" kern="0" dirty="0">
                  <a:solidFill>
                    <a:srgbClr val="000000"/>
                  </a:solidFill>
                  <a:latin typeface="Arial"/>
                  <a:sym typeface="Arial"/>
                </a:rPr>
                <a:t>RECOMMENDATION ENGINES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7B6208F-E591-460B-B0A9-140506C201B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653442" y="2129514"/>
              <a:ext cx="1644964" cy="20774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27344">
                <a:lnSpc>
                  <a:spcPct val="90000"/>
                </a:lnSpc>
              </a:pPr>
              <a:r>
                <a:rPr lang="en-US" sz="1000" kern="0" dirty="0">
                  <a:solidFill>
                    <a:srgbClr val="000000"/>
                  </a:solidFill>
                  <a:latin typeface="Arial"/>
                  <a:sym typeface="Arial"/>
                </a:rPr>
                <a:t>SENTIMENT ANALYSIS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BA5665A-BB26-4F56-9BC0-F5D448A80146}"/>
                </a:ext>
              </a:extLst>
            </p:cNvPr>
            <p:cNvSpPr/>
            <p:nvPr/>
          </p:nvSpPr>
          <p:spPr>
            <a:xfrm>
              <a:off x="7547179" y="2335625"/>
              <a:ext cx="1044334" cy="586573"/>
            </a:xfrm>
            <a:prstGeom prst="rect">
              <a:avLst/>
            </a:prstGeom>
            <a:noFill/>
            <a:ln w="6350">
              <a:solidFill>
                <a:srgbClr val="5A5A5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15990"/>
              <a:endParaRPr lang="en-US" sz="1556" kern="0">
                <a:solidFill>
                  <a:srgbClr val="000000"/>
                </a:solidFill>
                <a:latin typeface="Arial"/>
                <a:sym typeface="Arial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72EB8CF-D005-4F73-B47A-C8420F2DD8DC}"/>
                </a:ext>
              </a:extLst>
            </p:cNvPr>
            <p:cNvSpPr/>
            <p:nvPr/>
          </p:nvSpPr>
          <p:spPr>
            <a:xfrm>
              <a:off x="8953757" y="2335625"/>
              <a:ext cx="1044334" cy="586573"/>
            </a:xfrm>
            <a:prstGeom prst="rect">
              <a:avLst/>
            </a:prstGeom>
            <a:noFill/>
            <a:ln w="6350">
              <a:solidFill>
                <a:srgbClr val="5A5A5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15990"/>
              <a:endParaRPr lang="en-US" sz="1556" kern="0">
                <a:solidFill>
                  <a:srgbClr val="000000"/>
                </a:solidFill>
                <a:latin typeface="Arial"/>
                <a:sym typeface="Arial"/>
              </a:endParaRP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D5D38D8-EE28-49E1-B764-DD2824EC0728}"/>
                </a:ext>
              </a:extLst>
            </p:cNvPr>
            <p:cNvGrpSpPr/>
            <p:nvPr/>
          </p:nvGrpSpPr>
          <p:grpSpPr>
            <a:xfrm>
              <a:off x="7547174" y="2472556"/>
              <a:ext cx="972864" cy="378320"/>
              <a:chOff x="7566793" y="2464610"/>
              <a:chExt cx="1031830" cy="401250"/>
            </a:xfrm>
          </p:grpSpPr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3D3B8C51-A807-4B81-A62B-A4C9653C3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66793" y="2464610"/>
                <a:ext cx="429768" cy="369429"/>
              </a:xfrm>
              <a:prstGeom prst="rect">
                <a:avLst/>
              </a:prstGeom>
            </p:spPr>
          </p:pic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3FDBA364-2BC4-4BC0-9EC3-4E3C4FEDA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56557" y="2497487"/>
                <a:ext cx="429768" cy="368373"/>
              </a:xfrm>
              <a:prstGeom prst="rect">
                <a:avLst/>
              </a:prstGeom>
            </p:spPr>
          </p:pic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1A206B27-F97C-4C24-A13C-C0DAF2FB8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23720" y="2513677"/>
                <a:ext cx="374903" cy="322267"/>
              </a:xfrm>
              <a:prstGeom prst="rect">
                <a:avLst/>
              </a:prstGeom>
            </p:spPr>
          </p:pic>
        </p:grp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B0F620A5-A587-4F1B-A537-93D821F79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5003" y="2581627"/>
              <a:ext cx="318521" cy="274320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910A82E2-B543-412A-A19F-C9F5874B7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9869" y="2408704"/>
              <a:ext cx="320040" cy="275564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5D4C9FCB-B82B-4A44-850D-D2943854E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6462" y="2581741"/>
              <a:ext cx="320040" cy="273863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25A9BD2-7D58-4F3C-87F9-D84C0123D2F0}"/>
              </a:ext>
            </a:extLst>
          </p:cNvPr>
          <p:cNvGrpSpPr/>
          <p:nvPr/>
        </p:nvGrpSpPr>
        <p:grpSpPr>
          <a:xfrm>
            <a:off x="654308" y="3474203"/>
            <a:ext cx="10841984" cy="1432036"/>
            <a:chOff x="502028" y="1687458"/>
            <a:chExt cx="4224630" cy="1288832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A8BF9EC5-E4FA-4A54-8DAC-ABFC3CE4259C}"/>
                </a:ext>
              </a:extLst>
            </p:cNvPr>
            <p:cNvSpPr/>
            <p:nvPr/>
          </p:nvSpPr>
          <p:spPr>
            <a:xfrm>
              <a:off x="504748" y="1691116"/>
              <a:ext cx="4221487" cy="128517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15990"/>
              <a:endParaRPr lang="en-US" sz="1556" kern="0">
                <a:solidFill>
                  <a:srgbClr val="000000"/>
                </a:solidFill>
                <a:latin typeface="Arial"/>
                <a:sym typeface="Arial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84B0957-519B-40AE-B219-22FBD06FE048}"/>
                </a:ext>
              </a:extLst>
            </p:cNvPr>
            <p:cNvSpPr/>
            <p:nvPr/>
          </p:nvSpPr>
          <p:spPr>
            <a:xfrm>
              <a:off x="502028" y="1687458"/>
              <a:ext cx="4224630" cy="37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15990"/>
              <a:r>
                <a:rPr lang="en-US" sz="1556" b="1" kern="0" dirty="0">
                  <a:solidFill>
                    <a:srgbClr val="000000"/>
                  </a:solidFill>
                  <a:latin typeface="Arial"/>
                  <a:sym typeface="Arial"/>
                </a:rPr>
                <a:t>DEEP LEARNING FRAMEWORKS</a:t>
              </a:r>
            </a:p>
          </p:txBody>
        </p:sp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D2B4D2DC-EF4F-40D5-8DAE-3256EC9773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0889" y="4301468"/>
            <a:ext cx="740691" cy="492857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13BCBACB-00BD-4C88-A06B-63A4CD28F2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7880" y="4024911"/>
            <a:ext cx="937853" cy="392044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564EB809-73FF-49C1-947F-E4E9BF2C595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9443"/>
          <a:stretch/>
        </p:blipFill>
        <p:spPr>
          <a:xfrm>
            <a:off x="731677" y="3932583"/>
            <a:ext cx="638999" cy="528698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18D4F74-102E-487A-BB49-E9757B613F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8335" y="3975976"/>
            <a:ext cx="729427" cy="499094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00365FEB-7B83-4915-BB99-4ACD6D23AF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878" y="3932583"/>
            <a:ext cx="586158" cy="57686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20FCE146-60F9-4781-9F02-B741B254D0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27979" y="4507066"/>
            <a:ext cx="911208" cy="291232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E70ED8FC-7C2D-4A65-B5D6-916F9EE256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27436" y="4001338"/>
            <a:ext cx="762006" cy="442449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D7921B32-D03D-4A0E-B913-842D3A06BF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4233" y="4478717"/>
            <a:ext cx="905880" cy="26883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15C5EE89-4484-4198-AC23-6E383711C3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64712" y="4429364"/>
            <a:ext cx="948511" cy="313636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EC9ADA2D-38B0-44F9-BEB8-CBE403D3EEB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98611" y="3973878"/>
            <a:ext cx="676746" cy="464852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C3543E38-4F96-4A43-8899-A6AA6A0B628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27823" y="4417470"/>
            <a:ext cx="916537" cy="308034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ED94DF47-39F1-486A-8862-DFCD783614D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61115" y="4018279"/>
            <a:ext cx="825950" cy="509658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0BC4561-B93B-4AAA-9773-4E09EB09E3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72598" y="4446305"/>
            <a:ext cx="873907" cy="313636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D38D8810-76DF-4E56-8E5C-C7AC7E29DC4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64488" y="4048028"/>
            <a:ext cx="852592" cy="414447"/>
          </a:xfrm>
          <a:prstGeom prst="rect">
            <a:avLst/>
          </a:prstGeom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25E5E30-ECDF-46A4-A8D9-CD22F91F3909}"/>
              </a:ext>
            </a:extLst>
          </p:cNvPr>
          <p:cNvGrpSpPr/>
          <p:nvPr/>
        </p:nvGrpSpPr>
        <p:grpSpPr>
          <a:xfrm>
            <a:off x="2806650" y="4265104"/>
            <a:ext cx="976117" cy="386137"/>
            <a:chOff x="4935625" y="4972420"/>
            <a:chExt cx="1762594" cy="790282"/>
          </a:xfrm>
        </p:grpSpPr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B051D704-07EB-4077-AAA3-2F7CD072D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t="8600" b="12817"/>
            <a:stretch/>
          </p:blipFill>
          <p:spPr>
            <a:xfrm>
              <a:off x="5816921" y="5281986"/>
              <a:ext cx="746727" cy="480716"/>
            </a:xfrm>
            <a:prstGeom prst="rect">
              <a:avLst/>
            </a:prstGeom>
          </p:spPr>
        </p:pic>
        <p:sp>
          <p:nvSpPr>
            <p:cNvPr id="192" name="Rounded Rectangle 142">
              <a:extLst>
                <a:ext uri="{FF2B5EF4-FFF2-40B4-BE49-F238E27FC236}">
                  <a16:creationId xmlns:a16="http://schemas.microsoft.com/office/drawing/2014/main" id="{6AE34681-08B2-4F2D-97D3-26F6FA705626}"/>
                </a:ext>
              </a:extLst>
            </p:cNvPr>
            <p:cNvSpPr>
              <a:spLocks/>
            </p:cNvSpPr>
            <p:nvPr/>
          </p:nvSpPr>
          <p:spPr>
            <a:xfrm>
              <a:off x="4935625" y="4972420"/>
              <a:ext cx="1762594" cy="644999"/>
            </a:xfrm>
            <a:prstGeom prst="roundRect">
              <a:avLst>
                <a:gd name="adj" fmla="val 0"/>
              </a:avLst>
            </a:prstGeom>
            <a:noFill/>
            <a:ln w="3175" cap="flat" cmpd="sng" algn="ctr">
              <a:solidFill>
                <a:srgbClr val="5A5A5A"/>
              </a:solidFill>
              <a:prstDash val="solid"/>
            </a:ln>
            <a:effectLst/>
          </p:spPr>
          <p:txBody>
            <a:bodyPr wrap="square">
              <a:spAutoFit/>
            </a:bodyPr>
            <a:lstStyle/>
            <a:p>
              <a:pPr defTabSz="427344">
                <a:defRPr/>
              </a:pPr>
              <a:r>
                <a:rPr lang="en-US" sz="762" b="1" kern="0" dirty="0">
                  <a:solidFill>
                    <a:srgbClr val="000000"/>
                  </a:solidFill>
                  <a:latin typeface="Helvetica Neue"/>
                  <a:cs typeface="Arial"/>
                  <a:sym typeface="Arial"/>
                </a:rPr>
                <a:t>Mocha.jl</a:t>
              </a:r>
              <a:endParaRPr lang="en-US" sz="914" b="1" kern="0" dirty="0">
                <a:solidFill>
                  <a:srgbClr val="000000"/>
                </a:solidFill>
                <a:latin typeface="Helvetica Neue"/>
                <a:cs typeface="Arial"/>
                <a:sym typeface="Arial"/>
              </a:endParaRPr>
            </a:p>
            <a:p>
              <a:pPr defTabSz="427344">
                <a:defRPr/>
              </a:pPr>
              <a:endParaRPr lang="en-US" sz="686" b="1" kern="0" dirty="0">
                <a:solidFill>
                  <a:srgbClr val="000000"/>
                </a:solidFill>
                <a:latin typeface="Helvetica Neue"/>
                <a:cs typeface="Arial"/>
                <a:sym typeface="Arial"/>
              </a:endParaRPr>
            </a:p>
          </p:txBody>
        </p: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F3ABB87-BB75-4FA9-A635-4DAD81938344}"/>
              </a:ext>
            </a:extLst>
          </p:cNvPr>
          <p:cNvSpPr/>
          <p:nvPr/>
        </p:nvSpPr>
        <p:spPr>
          <a:xfrm>
            <a:off x="654308" y="5036399"/>
            <a:ext cx="10843760" cy="1427972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5990"/>
            <a:endParaRPr lang="en-US" sz="1556" kern="0" dirty="0">
              <a:solidFill>
                <a:srgbClr val="000000"/>
              </a:solidFill>
              <a:latin typeface="Arial"/>
              <a:sym typeface="Arial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C8307C8-1EED-4008-AEE9-51AE1D71D25E}"/>
              </a:ext>
            </a:extLst>
          </p:cNvPr>
          <p:cNvSpPr/>
          <p:nvPr/>
        </p:nvSpPr>
        <p:spPr>
          <a:xfrm>
            <a:off x="641743" y="5042383"/>
            <a:ext cx="10849891" cy="4136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5990"/>
            <a:r>
              <a:rPr lang="en-US" sz="1556" b="1" kern="0" dirty="0">
                <a:solidFill>
                  <a:srgbClr val="000000"/>
                </a:solidFill>
                <a:latin typeface="Arial"/>
                <a:sym typeface="Arial"/>
              </a:rPr>
              <a:t>NVIDIA DEEP LEARNING SDK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33826AB-EE79-445E-9811-F53DF8AACE5A}"/>
              </a:ext>
            </a:extLst>
          </p:cNvPr>
          <p:cNvSpPr txBox="1">
            <a:spLocks/>
          </p:cNvSpPr>
          <p:nvPr/>
        </p:nvSpPr>
        <p:spPr>
          <a:xfrm>
            <a:off x="654308" y="6547028"/>
            <a:ext cx="10849891" cy="2616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1015990">
              <a:lnSpc>
                <a:spcPct val="90000"/>
              </a:lnSpc>
            </a:pPr>
            <a:r>
              <a:rPr lang="en-US" sz="1222" kern="0" dirty="0">
                <a:solidFill>
                  <a:srgbClr val="000000"/>
                </a:solidFill>
                <a:latin typeface="Arial"/>
                <a:sym typeface="Arial"/>
              </a:rPr>
              <a:t>developer.nvidia.com/deep-learning-software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7550C6B1-0FC8-4258-9D7F-9F6152DC08B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91727" y="5487177"/>
            <a:ext cx="9599907" cy="9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6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2EAE8-4597-415A-BED6-1C3168A6E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25" y="1602990"/>
            <a:ext cx="9285514" cy="518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21C7E8-414E-42B2-AFC0-59327DCD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7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3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75"/>
          <p:cNvSpPr txBox="1">
            <a:spLocks noGrp="1"/>
          </p:cNvSpPr>
          <p:nvPr>
            <p:ph type="title"/>
          </p:nvPr>
        </p:nvSpPr>
        <p:spPr>
          <a:xfrm>
            <a:off x="553787" y="307029"/>
            <a:ext cx="11084400" cy="656400"/>
          </a:xfrm>
          <a:prstGeom prst="rect">
            <a:avLst/>
          </a:prstGeom>
        </p:spPr>
        <p:txBody>
          <a:bodyPr spcFirstLastPara="1" wrap="square" lIns="101600" tIns="50767" rIns="101600" bIns="50767" anchor="b" anchorCtr="0">
            <a:noAutofit/>
          </a:bodyPr>
          <a:lstStyle/>
          <a:p>
            <a:r>
              <a:rPr lang="en" dirty="0">
                <a:latin typeface="DINPro-Regular" panose="02000503030000020004" pitchFamily="50" charset="0"/>
              </a:rPr>
              <a:t> Deep Learning Workflow Management</a:t>
            </a:r>
            <a:endParaRPr dirty="0">
              <a:latin typeface="DINPro-Regular" panose="02000503030000020004" pitchFamily="50" charset="0"/>
            </a:endParaRPr>
          </a:p>
        </p:txBody>
      </p:sp>
      <p:sp>
        <p:nvSpPr>
          <p:cNvPr id="751" name="Google Shape;751;p175"/>
          <p:cNvSpPr/>
          <p:nvPr/>
        </p:nvSpPr>
        <p:spPr>
          <a:xfrm>
            <a:off x="1264500" y="1653667"/>
            <a:ext cx="3002400" cy="138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Third Party Pre-Trained Models</a:t>
            </a:r>
            <a:endParaRPr sz="1333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09585" indent="-389457" defTabSz="1219170">
              <a:lnSpc>
                <a:spcPct val="90000"/>
              </a:lnSpc>
              <a:buClr>
                <a:srgbClr val="000000"/>
              </a:buClr>
              <a:buSzPts val="1000"/>
              <a:buFont typeface="Trebuchet MS"/>
              <a:buChar char="●"/>
            </a:pPr>
            <a:r>
              <a:rPr lang="en" sz="1333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Lack accuracy</a:t>
            </a:r>
            <a:endParaRPr sz="1333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09585" indent="-389457" defTabSz="1219170">
              <a:lnSpc>
                <a:spcPct val="90000"/>
              </a:lnSpc>
              <a:buClr>
                <a:srgbClr val="000000"/>
              </a:buClr>
              <a:buSzPts val="1000"/>
              <a:buFont typeface="Trebuchet MS"/>
              <a:buChar char="●"/>
            </a:pPr>
            <a:r>
              <a:rPr lang="en" sz="1333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 case limitations </a:t>
            </a:r>
            <a:endParaRPr sz="1333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09585" indent="-389457" defTabSz="1219170">
              <a:lnSpc>
                <a:spcPct val="90000"/>
              </a:lnSpc>
              <a:buClr>
                <a:srgbClr val="000000"/>
              </a:buClr>
              <a:buSzPts val="1000"/>
              <a:buFont typeface="Trebuchet MS"/>
              <a:buChar char="●"/>
            </a:pPr>
            <a:r>
              <a:rPr lang="en" sz="1333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 size limitations</a:t>
            </a:r>
            <a:endParaRPr sz="1333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09585" indent="-389457" defTabSz="1219170">
              <a:lnSpc>
                <a:spcPct val="90000"/>
              </a:lnSpc>
              <a:buClr>
                <a:srgbClr val="000000"/>
              </a:buClr>
              <a:buSzPts val="1000"/>
              <a:buFont typeface="Trebuchet MS"/>
              <a:buChar char="●"/>
            </a:pPr>
            <a:r>
              <a:rPr lang="en" sz="1333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Unoptimized for GPUs</a:t>
            </a:r>
            <a:endParaRPr sz="1333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2" name="Google Shape;752;p175"/>
          <p:cNvSpPr/>
          <p:nvPr/>
        </p:nvSpPr>
        <p:spPr>
          <a:xfrm>
            <a:off x="1264500" y="3069300"/>
            <a:ext cx="3002400" cy="1470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Deep Learning Training</a:t>
            </a:r>
            <a:endParaRPr sz="1333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09585" indent="-389457" defTabSz="1219170">
              <a:lnSpc>
                <a:spcPct val="90000"/>
              </a:lnSpc>
              <a:buClr>
                <a:srgbClr val="000000"/>
              </a:buClr>
              <a:buSzPts val="1000"/>
              <a:buFont typeface="Trebuchet MS"/>
              <a:buChar char="●"/>
            </a:pPr>
            <a:r>
              <a:rPr lang="en" sz="1333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 Resources</a:t>
            </a:r>
            <a:endParaRPr sz="1333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09585" indent="-389457" defTabSz="1219170">
              <a:lnSpc>
                <a:spcPct val="90000"/>
              </a:lnSpc>
              <a:buClr>
                <a:srgbClr val="000000"/>
              </a:buClr>
              <a:buSzPts val="1000"/>
              <a:buFont typeface="Trebuchet MS"/>
              <a:buChar char="●"/>
            </a:pPr>
            <a:r>
              <a:rPr lang="en" sz="1333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 spent training from scratch</a:t>
            </a:r>
            <a:endParaRPr sz="1333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09585" indent="-389457" defTabSz="1219170">
              <a:lnSpc>
                <a:spcPct val="90000"/>
              </a:lnSpc>
              <a:buClr>
                <a:srgbClr val="000000"/>
              </a:buClr>
              <a:buSzPts val="1000"/>
              <a:buFont typeface="Trebuchet MS"/>
              <a:buChar char="●"/>
            </a:pPr>
            <a:r>
              <a:rPr lang="en" sz="1333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 DL frameworks</a:t>
            </a:r>
            <a:endParaRPr sz="1333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3" name="Google Shape;753;p175"/>
          <p:cNvSpPr/>
          <p:nvPr/>
        </p:nvSpPr>
        <p:spPr>
          <a:xfrm>
            <a:off x="1264500" y="4663067"/>
            <a:ext cx="3002400" cy="1292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Deep Learning Inference</a:t>
            </a:r>
            <a:endParaRPr sz="1333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09585" indent="-389457" defTabSz="1219170">
              <a:lnSpc>
                <a:spcPct val="90000"/>
              </a:lnSpc>
              <a:buClr>
                <a:srgbClr val="000000"/>
              </a:buClr>
              <a:buSzPts val="1000"/>
              <a:buFont typeface="Trebuchet MS"/>
              <a:buChar char="●"/>
            </a:pPr>
            <a:r>
              <a:rPr lang="en" sz="1333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Unclear workflows for production ready models</a:t>
            </a:r>
            <a:endParaRPr sz="1333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09585" indent="-389457" defTabSz="1219170">
              <a:lnSpc>
                <a:spcPct val="90000"/>
              </a:lnSpc>
              <a:buClr>
                <a:srgbClr val="000000"/>
              </a:buClr>
              <a:buSzPts val="1000"/>
              <a:buFont typeface="Trebuchet MS"/>
              <a:buChar char="●"/>
            </a:pPr>
            <a:r>
              <a:rPr lang="en" sz="1333" ker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Complex application pipeline</a:t>
            </a:r>
            <a:endParaRPr sz="1333" ker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4" name="Google Shape;754;p175"/>
          <p:cNvSpPr txBox="1"/>
          <p:nvPr/>
        </p:nvSpPr>
        <p:spPr>
          <a:xfrm>
            <a:off x="767100" y="1057351"/>
            <a:ext cx="3997200" cy="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Deep Learning Challenges</a:t>
            </a:r>
            <a:endParaRPr sz="1867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5" name="Google Shape;755;p175"/>
          <p:cNvSpPr txBox="1"/>
          <p:nvPr/>
        </p:nvSpPr>
        <p:spPr>
          <a:xfrm>
            <a:off x="6683333" y="963417"/>
            <a:ext cx="3167200" cy="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NVIDIA Deep Learning Solution</a:t>
            </a:r>
            <a:endParaRPr sz="1867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6" name="Google Shape;756;p175"/>
          <p:cNvSpPr/>
          <p:nvPr/>
        </p:nvSpPr>
        <p:spPr>
          <a:xfrm>
            <a:off x="7046900" y="1653667"/>
            <a:ext cx="2548000" cy="288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Transfer Learning Toolkit</a:t>
            </a:r>
            <a:endParaRPr sz="1867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7" name="Google Shape;757;p175"/>
          <p:cNvSpPr/>
          <p:nvPr/>
        </p:nvSpPr>
        <p:spPr>
          <a:xfrm>
            <a:off x="7046900" y="4618467"/>
            <a:ext cx="2548000" cy="138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DeepStream SDK</a:t>
            </a:r>
            <a:endParaRPr sz="1867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58" name="Google Shape;758;p175"/>
          <p:cNvCxnSpPr/>
          <p:nvPr/>
        </p:nvCxnSpPr>
        <p:spPr>
          <a:xfrm rot="10800000" flipH="1">
            <a:off x="3943833" y="4569867"/>
            <a:ext cx="3536000" cy="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59" name="Google Shape;759;p175"/>
          <p:cNvCxnSpPr/>
          <p:nvPr/>
        </p:nvCxnSpPr>
        <p:spPr>
          <a:xfrm>
            <a:off x="4050633" y="1600717"/>
            <a:ext cx="34292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60" name="Google Shape;760;p175"/>
          <p:cNvSpPr/>
          <p:nvPr/>
        </p:nvSpPr>
        <p:spPr>
          <a:xfrm>
            <a:off x="4771233" y="2539617"/>
            <a:ext cx="1881200" cy="113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1" name="Google Shape;761;p175"/>
          <p:cNvSpPr/>
          <p:nvPr/>
        </p:nvSpPr>
        <p:spPr>
          <a:xfrm>
            <a:off x="4771233" y="4775017"/>
            <a:ext cx="1881200" cy="113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62" name="Google Shape;762;p175"/>
          <p:cNvCxnSpPr/>
          <p:nvPr/>
        </p:nvCxnSpPr>
        <p:spPr>
          <a:xfrm>
            <a:off x="9594900" y="2482317"/>
            <a:ext cx="4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3" name="Google Shape;763;p175"/>
          <p:cNvCxnSpPr/>
          <p:nvPr/>
        </p:nvCxnSpPr>
        <p:spPr>
          <a:xfrm>
            <a:off x="9594900" y="2816484"/>
            <a:ext cx="4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4" name="Google Shape;764;p175"/>
          <p:cNvCxnSpPr/>
          <p:nvPr/>
        </p:nvCxnSpPr>
        <p:spPr>
          <a:xfrm>
            <a:off x="9594900" y="3138751"/>
            <a:ext cx="4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5" name="Google Shape;765;p175"/>
          <p:cNvCxnSpPr/>
          <p:nvPr/>
        </p:nvCxnSpPr>
        <p:spPr>
          <a:xfrm>
            <a:off x="9594900" y="3450551"/>
            <a:ext cx="4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6" name="Google Shape;766;p175"/>
          <p:cNvCxnSpPr/>
          <p:nvPr/>
        </p:nvCxnSpPr>
        <p:spPr>
          <a:xfrm>
            <a:off x="9594900" y="3711817"/>
            <a:ext cx="4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7" name="Google Shape;767;p175"/>
          <p:cNvCxnSpPr/>
          <p:nvPr/>
        </p:nvCxnSpPr>
        <p:spPr>
          <a:xfrm>
            <a:off x="9594900" y="5022517"/>
            <a:ext cx="4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8" name="Google Shape;768;p175"/>
          <p:cNvCxnSpPr/>
          <p:nvPr/>
        </p:nvCxnSpPr>
        <p:spPr>
          <a:xfrm>
            <a:off x="9594900" y="5334317"/>
            <a:ext cx="4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69" name="Google Shape;769;p175"/>
          <p:cNvCxnSpPr/>
          <p:nvPr/>
        </p:nvCxnSpPr>
        <p:spPr>
          <a:xfrm>
            <a:off x="9594900" y="5595584"/>
            <a:ext cx="47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70" name="Google Shape;770;p175"/>
          <p:cNvSpPr txBox="1"/>
          <p:nvPr/>
        </p:nvSpPr>
        <p:spPr>
          <a:xfrm>
            <a:off x="9989367" y="3750900"/>
            <a:ext cx="21432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Abstraction from 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learning DL frameworks 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1" name="Google Shape;771;p175"/>
          <p:cNvSpPr txBox="1"/>
          <p:nvPr/>
        </p:nvSpPr>
        <p:spPr>
          <a:xfrm>
            <a:off x="9989367" y="2289600"/>
            <a:ext cx="4000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GPU accelerated 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pre trained models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2" name="Google Shape;772;p175"/>
          <p:cNvSpPr txBox="1"/>
          <p:nvPr/>
        </p:nvSpPr>
        <p:spPr>
          <a:xfrm>
            <a:off x="9989367" y="2641951"/>
            <a:ext cx="2226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Incremental Training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3" name="Google Shape;773;p175"/>
          <p:cNvSpPr txBox="1"/>
          <p:nvPr/>
        </p:nvSpPr>
        <p:spPr>
          <a:xfrm>
            <a:off x="9989367" y="2931333"/>
            <a:ext cx="1940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Pruning 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4" name="Google Shape;774;p175"/>
          <p:cNvSpPr txBox="1"/>
          <p:nvPr/>
        </p:nvSpPr>
        <p:spPr>
          <a:xfrm>
            <a:off x="9989367" y="3223100"/>
            <a:ext cx="18812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Easy to use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5" name="Google Shape;775;p175"/>
          <p:cNvSpPr txBox="1"/>
          <p:nvPr/>
        </p:nvSpPr>
        <p:spPr>
          <a:xfrm>
            <a:off x="10018767" y="5501817"/>
            <a:ext cx="18812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End to end- easy AI deployment 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6" name="Google Shape;776;p175"/>
          <p:cNvSpPr txBox="1"/>
          <p:nvPr/>
        </p:nvSpPr>
        <p:spPr>
          <a:xfrm>
            <a:off x="9989367" y="4796867"/>
            <a:ext cx="234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Faster intelligent insights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7" name="Google Shape;777;p175"/>
          <p:cNvSpPr txBox="1"/>
          <p:nvPr/>
        </p:nvSpPr>
        <p:spPr>
          <a:xfrm>
            <a:off x="9969700" y="5132133"/>
            <a:ext cx="234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Track inference</a:t>
            </a:r>
            <a:endParaRPr sz="13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811E75-5FFB-4540-B670-9FC152C85958}"/>
              </a:ext>
            </a:extLst>
          </p:cNvPr>
          <p:cNvSpPr/>
          <p:nvPr/>
        </p:nvSpPr>
        <p:spPr>
          <a:xfrm>
            <a:off x="162560" y="6414347"/>
            <a:ext cx="2363893" cy="298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0B20-2810-4376-B263-E0E970D7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11" y="591697"/>
            <a:ext cx="11084560" cy="656590"/>
          </a:xfrm>
        </p:spPr>
        <p:txBody>
          <a:bodyPr/>
          <a:lstStyle/>
          <a:p>
            <a:r>
              <a:rPr lang="en-US" altLang="zh-CN" dirty="0">
                <a:latin typeface="DINPro-Regular" panose="02000503030000020004" pitchFamily="50" charset="0"/>
              </a:rPr>
              <a:t>NVIDIA Transfer learning Toolkit</a:t>
            </a:r>
            <a:endParaRPr lang="en-US" dirty="0">
              <a:latin typeface="DINPro-Regular" panose="02000503030000020004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EE85F-2AF1-4CA1-8277-EEF89F5D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11" y="1991166"/>
            <a:ext cx="5950972" cy="41321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Transfer Learning Toolkit</a:t>
            </a:r>
            <a:r>
              <a:rPr lang="zh-CN" altLang="en-US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是一个基于</a:t>
            </a:r>
            <a:r>
              <a:rPr lang="en-US" altLang="zh-CN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python</a:t>
            </a:r>
            <a:r>
              <a:rPr lang="zh-CN" altLang="en-US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的工具包，它使开发人员能够利用</a:t>
            </a:r>
            <a:r>
              <a:rPr lang="en-US" altLang="zh-CN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NVIDIA</a:t>
            </a:r>
            <a:r>
              <a:rPr lang="zh-CN" altLang="en-US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预先训练的模型，并为开发人员提供一系列的工具，使流行的网络架构适应他们自己的数据，并且能够训练、调整、修剪和导出模型以进行部署。它还拥有简单的接口和抽象</a:t>
            </a:r>
            <a:r>
              <a:rPr lang="en-US" altLang="zh-CN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API</a:t>
            </a:r>
            <a:r>
              <a:rPr lang="zh-CN" altLang="en-US" sz="16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，提高了深度学习训练工作流的效率。</a:t>
            </a:r>
            <a:endParaRPr lang="en-US" altLang="zh-CN" sz="16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GPU</a:t>
            </a:r>
            <a:r>
              <a:rPr lang="zh-CN" alt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优化的预训练模型，可用于计算机视觉任务</a:t>
            </a:r>
            <a:endParaRPr lang="en-US" altLang="zh-CN" sz="12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轻松修改配置文件以添加新类并使用自定义数据重新训练模型</a:t>
            </a:r>
            <a:endParaRPr lang="en-US" altLang="zh-CN" sz="12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在异构的多</a:t>
            </a:r>
            <a:r>
              <a:rPr lang="en-US" altLang="zh-CN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GPU</a:t>
            </a:r>
            <a:r>
              <a:rPr lang="zh-CN" alt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环境中执行模型调整和重新训练</a:t>
            </a:r>
            <a:endParaRPr lang="en-US" altLang="zh-CN" sz="12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使用修剪功能缩小模型尺寸</a:t>
            </a:r>
            <a:endParaRPr lang="en-US" altLang="zh-CN" sz="12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模型导出</a:t>
            </a:r>
            <a:r>
              <a:rPr 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API，</a:t>
            </a:r>
            <a:r>
              <a:rPr lang="zh-CN" alt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可在具有</a:t>
            </a:r>
            <a:r>
              <a:rPr 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NVIDIA Tesla</a:t>
            </a:r>
            <a:r>
              <a:rPr lang="zh-CN" alt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和</a:t>
            </a:r>
            <a:r>
              <a:rPr 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Jetson</a:t>
            </a:r>
            <a:r>
              <a:rPr lang="zh-CN" alt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产品的</a:t>
            </a:r>
            <a:r>
              <a:rPr 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NVIDIA </a:t>
            </a:r>
            <a:r>
              <a:rPr lang="en-US" sz="1200" dirty="0" err="1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DeepStream</a:t>
            </a:r>
            <a:r>
              <a:rPr 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 SDK</a:t>
            </a:r>
            <a:r>
              <a:rPr lang="zh-CN" altLang="en-US" sz="1200" dirty="0"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上部署</a:t>
            </a:r>
            <a:endParaRPr lang="en-US" sz="1200" dirty="0"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1B6268-BC5D-456D-97EF-B7968B3FE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02" y="2073966"/>
            <a:ext cx="519140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23250F-3238-4A9C-AF04-FD4B36C7DF27}"/>
              </a:ext>
            </a:extLst>
          </p:cNvPr>
          <p:cNvSpPr/>
          <p:nvPr/>
        </p:nvSpPr>
        <p:spPr>
          <a:xfrm>
            <a:off x="3523002" y="131231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DINWebPro"/>
              </a:rPr>
              <a:t>Develop like a pro with </a:t>
            </a:r>
            <a:r>
              <a:rPr lang="en-US" b="1" dirty="0">
                <a:solidFill>
                  <a:srgbClr val="333333"/>
                </a:solidFill>
                <a:latin typeface="DINWebPro"/>
              </a:rPr>
              <a:t>zero coding</a:t>
            </a:r>
            <a:r>
              <a:rPr lang="en-US" dirty="0">
                <a:solidFill>
                  <a:srgbClr val="333333"/>
                </a:solidFill>
                <a:latin typeface="DINWebPro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1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23996</TotalTime>
  <Words>1566</Words>
  <Application>Microsoft Office PowerPoint</Application>
  <PresentationFormat>宽屏</PresentationFormat>
  <Paragraphs>196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21</vt:i4>
      </vt:variant>
    </vt:vector>
  </HeadingPairs>
  <TitlesOfParts>
    <vt:vector size="43" baseType="lpstr">
      <vt:lpstr>DINWebPro</vt:lpstr>
      <vt:lpstr>Helvetica Neue</vt:lpstr>
      <vt:lpstr>Noto Sans Mono CJK SC Bold</vt:lpstr>
      <vt:lpstr>Noto Sans Symbols</vt:lpstr>
      <vt:lpstr>Arial</vt:lpstr>
      <vt:lpstr>Calibri</vt:lpstr>
      <vt:lpstr>Calibri Light</vt:lpstr>
      <vt:lpstr>Century Gothic</vt:lpstr>
      <vt:lpstr>DINPro-Bold</vt:lpstr>
      <vt:lpstr>DINPro-Medium</vt:lpstr>
      <vt:lpstr>DINPro-Regular</vt:lpstr>
      <vt:lpstr>Trebuchet MS</vt:lpstr>
      <vt:lpstr>Wingdings</vt:lpstr>
      <vt:lpstr>1_Title &amp; Bullet</vt:lpstr>
      <vt:lpstr>2_Title &amp; Bullet</vt:lpstr>
      <vt:lpstr>7_Title &amp; Bullet</vt:lpstr>
      <vt:lpstr>5_Title &amp; Bullet</vt:lpstr>
      <vt:lpstr>Title &amp; Bullet</vt:lpstr>
      <vt:lpstr>3_Title &amp; Bullet</vt:lpstr>
      <vt:lpstr>6_Title &amp; Bullet</vt:lpstr>
      <vt:lpstr>11_Title &amp; Bullet</vt:lpstr>
      <vt:lpstr>4_Title &amp; Bullet</vt:lpstr>
      <vt:lpstr>SKY Hackathon----教NANO认路标 </vt:lpstr>
      <vt:lpstr>课程目录</vt:lpstr>
      <vt:lpstr>课程介绍</vt:lpstr>
      <vt:lpstr>课程介绍</vt:lpstr>
      <vt:lpstr>课程介绍</vt:lpstr>
      <vt:lpstr>Powering the Deep Learning Ecosystem</vt:lpstr>
      <vt:lpstr>PowerPoint 演示文稿</vt:lpstr>
      <vt:lpstr> Deep Learning Workflow Management</vt:lpstr>
      <vt:lpstr>NVIDIA Transfer learning Toolkit</vt:lpstr>
      <vt:lpstr>NVIDIA Transfer learning Toolkit</vt:lpstr>
      <vt:lpstr>NVIDIA Transfer learning Toolkit</vt:lpstr>
      <vt:lpstr>NVIDIA Transfer learning Toolkit</vt:lpstr>
      <vt:lpstr>在服务器上部署Transfer Learning Toolkit</vt:lpstr>
      <vt:lpstr>在服务器上部署Transfer Learning Toolkit</vt:lpstr>
      <vt:lpstr>在服务器上部署Transfer Learning Toolkit</vt:lpstr>
      <vt:lpstr>Transfer Learning Toolkit的工作流程</vt:lpstr>
      <vt:lpstr>Transfer Learning Toolkit的工作流程</vt:lpstr>
      <vt:lpstr>TensorRT Workflow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NVIDIA 深度学习加速工具</dc:title>
  <dc:creator>Ken He</dc:creator>
  <cp:lastModifiedBy>Ken He</cp:lastModifiedBy>
  <cp:revision>141</cp:revision>
  <dcterms:created xsi:type="dcterms:W3CDTF">2018-07-31T04:22:33Z</dcterms:created>
  <dcterms:modified xsi:type="dcterms:W3CDTF">2020-09-20T03:06:17Z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kenh@nvidia.com</vt:lpwstr>
  </property>
  <property fmtid="{D5CDD505-2E9C-101B-9397-08002B2CF9AE}" pid="5" name="MSIP_Label_6b558183-044c-4105-8d9c-cea02a2a3d86_SetDate">
    <vt:lpwstr>2018-07-31T05:04:40.2004085Z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Extended_MSFT_Method">
    <vt:lpwstr>Automatic</vt:lpwstr>
  </property>
  <property fmtid="{D5CDD505-2E9C-101B-9397-08002B2CF9AE}" pid="9" name="Sensitivity">
    <vt:lpwstr>Unrestricted</vt:lpwstr>
  </property>
</Properties>
</file>